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39" r:id="rId6"/>
  </p:sldMasterIdLst>
  <p:notesMasterIdLst>
    <p:notesMasterId r:id="rId22"/>
  </p:notesMasterIdLst>
  <p:handoutMasterIdLst>
    <p:handoutMasterId r:id="rId23"/>
  </p:handoutMasterIdLst>
  <p:sldIdLst>
    <p:sldId id="365" r:id="rId7"/>
    <p:sldId id="403" r:id="rId8"/>
    <p:sldId id="413" r:id="rId9"/>
    <p:sldId id="404" r:id="rId10"/>
    <p:sldId id="397" r:id="rId11"/>
    <p:sldId id="377" r:id="rId12"/>
    <p:sldId id="416" r:id="rId13"/>
    <p:sldId id="375" r:id="rId14"/>
    <p:sldId id="420" r:id="rId15"/>
    <p:sldId id="424" r:id="rId16"/>
    <p:sldId id="425" r:id="rId17"/>
    <p:sldId id="421" r:id="rId18"/>
    <p:sldId id="422" r:id="rId19"/>
    <p:sldId id="423" r:id="rId20"/>
    <p:sldId id="426" r:id="rId21"/>
  </p:sldIdLst>
  <p:sldSz cx="9144000" cy="6858000" type="screen4x3"/>
  <p:notesSz cx="6669088" cy="9926638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905"/>
    <a:srgbClr val="91CF4D"/>
    <a:srgbClr val="F1E8DB"/>
    <a:srgbClr val="EDE9DF"/>
    <a:srgbClr val="1DE4FF"/>
    <a:srgbClr val="00BCCC"/>
    <a:srgbClr val="B5B900"/>
    <a:srgbClr val="7D9DD2"/>
    <a:srgbClr val="00697F"/>
    <a:srgbClr val="006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39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-486" y="-90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A5-4729-BC50-811E9969A98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A5-4729-BC50-811E9969A98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A5-4729-BC50-811E9969A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4.8000000000000001E-2</c:v>
                </c:pt>
                <c:pt idx="1">
                  <c:v>0.03</c:v>
                </c:pt>
                <c:pt idx="2">
                  <c:v>0.05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A5-4729-BC50-811E9969A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9040"/>
        <c:axId val="20920576"/>
      </c:lineChart>
      <c:catAx>
        <c:axId val="2091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920576"/>
        <c:crosses val="autoZero"/>
        <c:auto val="1"/>
        <c:lblAlgn val="ctr"/>
        <c:lblOffset val="100"/>
        <c:noMultiLvlLbl val="0"/>
      </c:catAx>
      <c:valAx>
        <c:axId val="20920576"/>
        <c:scaling>
          <c:orientation val="minMax"/>
          <c:max val="7.0000000000000007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91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6333"/>
          </a:xfrm>
          <a:prstGeom prst="rect">
            <a:avLst/>
          </a:prstGeom>
        </p:spPr>
        <p:txBody>
          <a:bodyPr vert="horz" lIns="90748" tIns="45371" rIns="90748" bIns="453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70" y="0"/>
            <a:ext cx="2890665" cy="496333"/>
          </a:xfrm>
          <a:prstGeom prst="rect">
            <a:avLst/>
          </a:prstGeom>
        </p:spPr>
        <p:txBody>
          <a:bodyPr vert="horz" lIns="90748" tIns="45371" rIns="90748" bIns="453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29/01/2020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8" tIns="45371" rIns="90748" bIns="4537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2" y="4714355"/>
            <a:ext cx="5335893" cy="4468584"/>
          </a:xfrm>
          <a:prstGeom prst="rect">
            <a:avLst/>
          </a:prstGeom>
        </p:spPr>
        <p:txBody>
          <a:bodyPr vert="horz" lIns="90748" tIns="45371" rIns="90748" bIns="4537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712"/>
            <a:ext cx="2890665" cy="496333"/>
          </a:xfrm>
          <a:prstGeom prst="rect">
            <a:avLst/>
          </a:prstGeom>
        </p:spPr>
        <p:txBody>
          <a:bodyPr vert="horz" lIns="90748" tIns="45371" rIns="90748" bIns="453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70" y="9428712"/>
            <a:ext cx="2890665" cy="496333"/>
          </a:xfrm>
          <a:prstGeom prst="rect">
            <a:avLst/>
          </a:prstGeom>
        </p:spPr>
        <p:txBody>
          <a:bodyPr vert="horz" lIns="90748" tIns="45371" rIns="90748" bIns="453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2" descr="S:\COS\EXT COMM\Visual Identity\Task B_Logo\Deliverables\All versions\For digital use\Horizontal\JPEG\Hor_Full_Colour_JPG\ECA_Hor_Logo_Colour_Outline_Master__Bulgarian BG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06600"/>
            <a:ext cx="23891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2" descr="S:\COS\EXT COMM\Visual Identity\Task B_Logo\Deliverables\All versions\For digital use\Horizontal\JPEG\Hor_Full_Colour_JPG\ECA_Hor_Logo_Colour_Outline_Master__Bulgarian BG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510088"/>
            <a:ext cx="21240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2" descr="S:\COS\EXT COMM\Visual Identity\Task B_Logo\Deliverables\All versions\For digital use\Vertical\JPEG\Ver_Full_Colour_JPG\ECA_Ver_Logo_Colour_Outline_Master__Bulgarian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5286375"/>
            <a:ext cx="8715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2" descr="S:\COS\EXT COMM\Visual Identity\Task B_Logo\Deliverables\All versions\For digital use\Horizontal\JPEG\Hor_Full_Colour_JPG\ECA_Hor_Logo_Colour_Outline_Master__Bulgarian BG.jpg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021388"/>
            <a:ext cx="1760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29/01/2020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8076D91-874E-4C7B-B6EB-82F7F4C1C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3F05591A-8D7D-41D3-B110-C4D78D67E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2" descr="S:\COS\EXT COMM\Visual Identity\Task B_Logo\Deliverables\All versions\For digital use\Horizontal\JPEG\Hor_Full_Colour_JPG\ECA_Hor_Logo_Colour_Outline_Master__Bulgarian BG.jpg"/>
          <p:cNvPicPr preferRelativeResize="0">
            <a:picLocks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0938"/>
            <a:ext cx="13779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1760538"/>
            <a:ext cx="5903913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bg-BG" altLang="en-US" sz="4000" dirty="0"/>
              <a:t>Годишен доклад за изпълнението на европейския бюджет</a:t>
            </a:r>
            <a:r>
              <a:rPr sz="4000" dirty="0"/>
              <a:t/>
            </a:r>
            <a:br>
              <a:rPr sz="4000" dirty="0"/>
            </a:br>
            <a:r>
              <a:rPr lang="en-GB" altLang="en-US" sz="4000" dirty="0" err="1" smtClean="0"/>
              <a:t>за</a:t>
            </a:r>
            <a:r>
              <a:rPr lang="en-GB" altLang="en-US" sz="4000" dirty="0" smtClean="0"/>
              <a:t> 2018 г.</a:t>
            </a: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800" y="260648"/>
            <a:ext cx="5219700" cy="360363"/>
          </a:xfrm>
        </p:spPr>
        <p:txBody>
          <a:bodyPr/>
          <a:lstStyle/>
          <a:p>
            <a:pPr eaLnBrk="1" hangingPunct="1"/>
            <a:r>
              <a:rPr lang="bg-BG" altLang="en-US" sz="1200" dirty="0" smtClean="0"/>
              <a:t>Сметна палата на Република България</a:t>
            </a:r>
          </a:p>
          <a:p>
            <a:pPr eaLnBrk="1" hangingPunct="1"/>
            <a:r>
              <a:rPr lang="bg-BG" altLang="en-US" sz="1200" dirty="0"/>
              <a:t>София</a:t>
            </a:r>
            <a:r>
              <a:rPr lang="bg-BG" altLang="en-US" sz="1200"/>
              <a:t>, </a:t>
            </a:r>
            <a:r>
              <a:rPr lang="bg-BG" altLang="en-US" sz="1200" smtClean="0"/>
              <a:t>29 </a:t>
            </a:r>
            <a:r>
              <a:rPr lang="bg-BG" altLang="en-US" sz="1200" dirty="0"/>
              <a:t>Януари </a:t>
            </a:r>
            <a:r>
              <a:rPr lang="bg-BG" altLang="en-US" sz="1200" dirty="0" smtClean="0"/>
              <a:t>2020 г</a:t>
            </a:r>
            <a:r>
              <a:rPr lang="bg-BG" altLang="en-US" sz="1200" dirty="0"/>
              <a:t>.</a:t>
            </a:r>
          </a:p>
          <a:p>
            <a:pPr eaLnBrk="1" hangingPunct="1"/>
            <a:endParaRPr lang="bg-BG" altLang="en-US" sz="1300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8" name="Subtitle 5"/>
          <p:cNvSpPr txBox="1">
            <a:spLocks/>
          </p:cNvSpPr>
          <p:nvPr/>
        </p:nvSpPr>
        <p:spPr bwMode="auto">
          <a:xfrm>
            <a:off x="323850" y="4725194"/>
            <a:ext cx="5435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bg-BG" altLang="en-US" b="1" dirty="0" smtClean="0"/>
              <a:t>Илиана Иванова</a:t>
            </a:r>
            <a:endParaRPr lang="en-GB" altLang="en-US" b="1" dirty="0" smtClean="0"/>
          </a:p>
          <a:p>
            <a:pPr eaLnBrk="1" hangingPunct="1">
              <a:spcBef>
                <a:spcPct val="0"/>
              </a:spcBef>
            </a:pPr>
            <a:r>
              <a:rPr lang="bg-BG" altLang="en-US" dirty="0" smtClean="0"/>
              <a:t>Член на Европейска сметна палата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500" cy="648072"/>
          </a:xfrm>
        </p:spPr>
        <p:txBody>
          <a:bodyPr/>
          <a:lstStyle/>
          <a:p>
            <a:r>
              <a:rPr lang="bg-BG" sz="2000" dirty="0" smtClean="0"/>
              <a:t>Процес за разпределяне на финансирането на държавите членки по политиката за сближаване за периода 2021-2027г. </a:t>
            </a:r>
            <a:r>
              <a:rPr lang="en-GB" altLang="en-US" sz="2000" dirty="0"/>
              <a:t>(</a:t>
            </a:r>
            <a:r>
              <a:rPr lang="bg-BG" altLang="en-US" sz="2000" dirty="0"/>
              <a:t>1</a:t>
            </a:r>
            <a:r>
              <a:rPr lang="en-GB" altLang="en-US" sz="2000" dirty="0"/>
              <a:t>)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7544" y="1014277"/>
            <a:ext cx="8064500" cy="288000"/>
          </a:xfrm>
        </p:spPr>
        <p:txBody>
          <a:bodyPr/>
          <a:lstStyle/>
          <a:p>
            <a:r>
              <a:rPr lang="ru-RU" dirty="0" smtClean="0"/>
              <a:t>Процес </a:t>
            </a:r>
            <a:r>
              <a:rPr lang="ru-RU" dirty="0"/>
              <a:t>на разпределение на средствата за фондовете по </a:t>
            </a:r>
            <a:r>
              <a:rPr lang="ru-RU" sz="1600" dirty="0" smtClean="0"/>
              <a:t>политиките</a:t>
            </a:r>
            <a:r>
              <a:rPr lang="ru-RU" dirty="0" smtClean="0"/>
              <a:t> </a:t>
            </a:r>
            <a:r>
              <a:rPr lang="ru-RU" dirty="0"/>
              <a:t>на сближаване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Слайд </a:t>
            </a:r>
            <a:fld id="{2ADAF973-9307-41EF-A5E3-7F5D4FC7FB1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523231" y="1767842"/>
            <a:ext cx="5953125" cy="4248150"/>
            <a:chOff x="1028" y="1270"/>
            <a:chExt cx="3750" cy="267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8" y="1270"/>
              <a:ext cx="375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1270"/>
              <a:ext cx="3755" cy="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53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60648"/>
            <a:ext cx="8064500" cy="623590"/>
          </a:xfrm>
        </p:spPr>
        <p:txBody>
          <a:bodyPr/>
          <a:lstStyle/>
          <a:p>
            <a:r>
              <a:rPr lang="bg-BG" sz="2000" dirty="0"/>
              <a:t>Процес за разпределяне на финансирането на държавите членки по политиката за сближаване за периода 2021-2027г. </a:t>
            </a:r>
            <a:r>
              <a:rPr lang="en-GB" altLang="en-US" sz="2000" dirty="0" smtClean="0"/>
              <a:t>(</a:t>
            </a:r>
            <a:r>
              <a:rPr lang="bg-BG" altLang="en-US" sz="2000" dirty="0" smtClean="0"/>
              <a:t>2</a:t>
            </a:r>
            <a:r>
              <a:rPr lang="en-GB" altLang="en-US" sz="2000" dirty="0" smtClean="0"/>
              <a:t>)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91653"/>
            <a:ext cx="5832648" cy="42481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6263" y="927501"/>
            <a:ext cx="8064500" cy="522541"/>
          </a:xfrm>
        </p:spPr>
        <p:txBody>
          <a:bodyPr/>
          <a:lstStyle/>
          <a:p>
            <a:r>
              <a:rPr lang="ru-RU" sz="1600" dirty="0" smtClean="0"/>
              <a:t>България –</a:t>
            </a:r>
            <a:r>
              <a:rPr lang="bg-BG" sz="1600" dirty="0" smtClean="0"/>
              <a:t> увеличение с 8% на предложените средства за 2021-2027 г.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Слайд </a:t>
            </a:r>
            <a:fld id="{2ADAF973-9307-41EF-A5E3-7F5D4FC7FB1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60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83" y="188641"/>
            <a:ext cx="8064000" cy="792088"/>
          </a:xfrm>
        </p:spPr>
        <p:txBody>
          <a:bodyPr/>
          <a:lstStyle/>
          <a:p>
            <a:r>
              <a:rPr lang="ru-RU" sz="2400" dirty="0" smtClean="0"/>
              <a:t>Насоченост </a:t>
            </a:r>
            <a:r>
              <a:rPr lang="ru-RU" sz="2400" dirty="0"/>
              <a:t>към постигането на резултати в областта на </a:t>
            </a:r>
            <a:r>
              <a:rPr lang="ru-RU" sz="2400" dirty="0" smtClean="0"/>
              <a:t>сближаването </a:t>
            </a:r>
            <a:r>
              <a:rPr lang="en-GB" altLang="en-US" sz="2400" dirty="0" smtClean="0"/>
              <a:t>(</a:t>
            </a:r>
            <a:r>
              <a:rPr lang="bg-BG" altLang="en-US" sz="2400" dirty="0" smtClean="0"/>
              <a:t>1</a:t>
            </a:r>
            <a:r>
              <a:rPr lang="en-GB" altLang="en-US" sz="2400" dirty="0" smtClean="0"/>
              <a:t>)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Слайд </a:t>
            </a:r>
            <a:r>
              <a:rPr lang="en-US" dirty="0" smtClean="0"/>
              <a:t>12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2" y="1412978"/>
            <a:ext cx="8245801" cy="4242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882" y="1027475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</a:rPr>
              <a:t>Цикъл на изпълнение на политиката за сближаване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2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60648"/>
            <a:ext cx="8064500" cy="623590"/>
          </a:xfrm>
        </p:spPr>
        <p:txBody>
          <a:bodyPr/>
          <a:lstStyle/>
          <a:p>
            <a:r>
              <a:rPr lang="ru-RU" sz="2400" dirty="0" smtClean="0"/>
              <a:t>Насоченост </a:t>
            </a:r>
            <a:r>
              <a:rPr lang="ru-RU" sz="2400" dirty="0"/>
              <a:t>към постигането на резултати в областта на сближаването </a:t>
            </a:r>
            <a:r>
              <a:rPr lang="en-GB" altLang="en-US" sz="2400" dirty="0" smtClean="0"/>
              <a:t>(</a:t>
            </a:r>
            <a:r>
              <a:rPr lang="bg-BG" altLang="en-US" sz="2400" dirty="0" smtClean="0"/>
              <a:t>2</a:t>
            </a:r>
            <a:r>
              <a:rPr lang="en-GB" altLang="en-US" sz="2400" dirty="0" smtClean="0"/>
              <a:t>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788073" cy="252413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Слайд</a:t>
            </a:r>
            <a:r>
              <a:rPr lang="en-GB" dirty="0" smtClean="0"/>
              <a:t> 13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00732"/>
              </p:ext>
            </p:extLst>
          </p:nvPr>
        </p:nvGraphicFramePr>
        <p:xfrm>
          <a:off x="827584" y="1052736"/>
          <a:ext cx="7200799" cy="4921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2807">
                  <a:extLst>
                    <a:ext uri="{9D8B030D-6E8A-4147-A177-3AD203B41FA5}">
                      <a16:colId xmlns:a16="http://schemas.microsoft.com/office/drawing/2014/main" xmlns="" val="2581857034"/>
                    </a:ext>
                  </a:extLst>
                </a:gridCol>
                <a:gridCol w="1387310">
                  <a:extLst>
                    <a:ext uri="{9D8B030D-6E8A-4147-A177-3AD203B41FA5}">
                      <a16:colId xmlns:a16="http://schemas.microsoft.com/office/drawing/2014/main" xmlns="" val="4270408688"/>
                    </a:ext>
                  </a:extLst>
                </a:gridCol>
                <a:gridCol w="1387310">
                  <a:extLst>
                    <a:ext uri="{9D8B030D-6E8A-4147-A177-3AD203B41FA5}">
                      <a16:colId xmlns:a16="http://schemas.microsoft.com/office/drawing/2014/main" xmlns="" val="1700430850"/>
                    </a:ext>
                  </a:extLst>
                </a:gridCol>
                <a:gridCol w="1453372">
                  <a:extLst>
                    <a:ext uri="{9D8B030D-6E8A-4147-A177-3AD203B41FA5}">
                      <a16:colId xmlns:a16="http://schemas.microsoft.com/office/drawing/2014/main" xmlns="" val="2123953762"/>
                    </a:ext>
                  </a:extLst>
                </a:gridCol>
              </a:tblGrid>
              <a:tr h="328068">
                <a:tc>
                  <a:txBody>
                    <a:bodyPr/>
                    <a:lstStyle/>
                    <a:p>
                      <a:pPr algn="ctr"/>
                      <a:r>
                        <a:rPr lang="bg-BG" sz="15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Ръководни</a:t>
                      </a:r>
                      <a:r>
                        <a:rPr lang="bg-BG" sz="1500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15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принципи </a:t>
                      </a:r>
                      <a:endParaRPr lang="en-GB" sz="15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2007-2013</a:t>
                      </a:r>
                      <a:endParaRPr lang="en-GB" sz="15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2014-2020</a:t>
                      </a:r>
                      <a:endParaRPr lang="en-GB" sz="15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2021-2027</a:t>
                      </a:r>
                      <a:endParaRPr lang="en-GB" sz="15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335612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Визия на ЕС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867085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bg-BG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Разпределение на финансирането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0717944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Интервенционна логика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3E890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227459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Насоченост на финансирането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3E890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3E8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826636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bg-BG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Измеримост на изпълнението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3E8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702306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Стимулиране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298593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Усвояване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56498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Подбор и изпълнение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7202121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Изменение</a:t>
                      </a:r>
                      <a:r>
                        <a:rPr lang="bg-BG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програмите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167019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Мониторинг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460843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 Отговорност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874381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 Използване на информация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58849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Оценки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5928347"/>
                  </a:ext>
                </a:extLst>
              </a:tr>
              <a:tr h="328068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 Устойчивост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62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11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60648"/>
            <a:ext cx="8064500" cy="6235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Насоченост </a:t>
            </a:r>
            <a:r>
              <a:rPr lang="ru-RU" sz="2400" dirty="0"/>
              <a:t>към постигането на резултати в областта на сближаването </a:t>
            </a:r>
            <a:r>
              <a:rPr lang="en-GB" altLang="en-US" sz="2400" dirty="0" smtClean="0"/>
              <a:t>(</a:t>
            </a:r>
            <a:r>
              <a:rPr lang="bg-BG" altLang="en-US" sz="2400" dirty="0" smtClean="0"/>
              <a:t>3</a:t>
            </a:r>
            <a:r>
              <a:rPr lang="en-GB" altLang="en-US" sz="2400" dirty="0" smtClean="0"/>
              <a:t>)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6263" y="1657670"/>
            <a:ext cx="8064500" cy="3860775"/>
          </a:xfrm>
        </p:spPr>
        <p:txBody>
          <a:bodyPr/>
          <a:lstStyle/>
          <a:p>
            <a:r>
              <a:rPr lang="bg-BG" dirty="0" smtClean="0"/>
              <a:t>РП 1: ЕС има формулирана ясна и последователна визия какво иска да постигне </a:t>
            </a:r>
            <a:r>
              <a:rPr lang="ru-RU" dirty="0"/>
              <a:t>с фондовете на политиката на сближаване, която трябва да бъде приведена в действие и за нея да бъде поета </a:t>
            </a:r>
            <a:r>
              <a:rPr lang="ru-RU" dirty="0" smtClean="0"/>
              <a:t>отговорност</a:t>
            </a:r>
          </a:p>
          <a:p>
            <a:pPr marL="898525" indent="0">
              <a:buNone/>
            </a:pPr>
            <a:r>
              <a:rPr lang="ru-RU" dirty="0" smtClean="0"/>
              <a:t>	</a:t>
            </a:r>
          </a:p>
          <a:p>
            <a:pPr marL="898525" indent="0">
              <a:buNone/>
            </a:pPr>
            <a:endParaRPr lang="bg-BG" dirty="0">
              <a:solidFill>
                <a:srgbClr val="FF0000"/>
              </a:solidFill>
            </a:endParaRPr>
          </a:p>
          <a:p>
            <a:r>
              <a:rPr lang="bg-BG" dirty="0" smtClean="0"/>
              <a:t>РП 9: </a:t>
            </a:r>
            <a:r>
              <a:rPr lang="ru-RU" dirty="0"/>
              <a:t>Измененията на програмите се извършват въз основа на съображения за ефективно изпълнение, включително </a:t>
            </a:r>
            <a:r>
              <a:rPr lang="ru-RU" dirty="0" smtClean="0"/>
              <a:t>резултати</a:t>
            </a:r>
          </a:p>
          <a:p>
            <a:pPr marL="0" indent="0">
              <a:buNone/>
            </a:pPr>
            <a:r>
              <a:rPr lang="bg-BG" dirty="0" smtClean="0"/>
              <a:t>	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Слайд </a:t>
            </a:r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884238"/>
            <a:ext cx="66247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800"/>
              </a:spcBef>
              <a:buClr>
                <a:srgbClr val="026938"/>
              </a:buClr>
              <a:buSzPct val="100000"/>
            </a:pPr>
            <a:r>
              <a:rPr lang="bg-BG" dirty="0">
                <a:solidFill>
                  <a:srgbClr val="58595B"/>
                </a:solidFill>
                <a:cs typeface="+mn-cs"/>
              </a:rPr>
              <a:t>„Червени“ ръководни принципи за периода </a:t>
            </a:r>
            <a:r>
              <a:rPr lang="bg-BG" dirty="0" smtClean="0">
                <a:solidFill>
                  <a:srgbClr val="58595B"/>
                </a:solidFill>
                <a:cs typeface="+mn-cs"/>
              </a:rPr>
              <a:t>2021-2027</a:t>
            </a:r>
            <a:r>
              <a:rPr lang="en-GB" dirty="0" smtClean="0">
                <a:solidFill>
                  <a:srgbClr val="58595B"/>
                </a:solidFill>
                <a:cs typeface="+mn-cs"/>
              </a:rPr>
              <a:t> </a:t>
            </a:r>
            <a:r>
              <a:rPr lang="bg-BG" dirty="0" smtClean="0">
                <a:solidFill>
                  <a:srgbClr val="58595B"/>
                </a:solidFill>
                <a:cs typeface="+mn-cs"/>
              </a:rPr>
              <a:t>г.</a:t>
            </a:r>
            <a:endParaRPr lang="en-GB" dirty="0">
              <a:solidFill>
                <a:srgbClr val="58595B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6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244472" cy="792088"/>
          </a:xfrm>
        </p:spPr>
        <p:txBody>
          <a:bodyPr/>
          <a:lstStyle/>
          <a:p>
            <a:r>
              <a:rPr lang="bg-BG" sz="2400" dirty="0" smtClean="0"/>
              <a:t>Въпроси?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48264" y="6453336"/>
            <a:ext cx="1800225" cy="252413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Слайд </a:t>
            </a:r>
            <a:r>
              <a:rPr lang="en-US" dirty="0" smtClean="0"/>
              <a:t>15</a:t>
            </a:r>
            <a:endParaRPr lang="bg-BG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92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500" cy="431800"/>
          </a:xfrm>
        </p:spPr>
        <p:txBody>
          <a:bodyPr anchor="t"/>
          <a:lstStyle/>
          <a:p>
            <a:pPr eaLnBrk="1" hangingPunct="1"/>
            <a:r>
              <a:rPr lang="bg-BG" sz="2400" dirty="0"/>
              <a:t>Изчислен процент грешки общо за бюджета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bg-BG" sz="2400" dirty="0"/>
              <a:t>на ЕС (за периода </a:t>
            </a:r>
            <a:r>
              <a:rPr lang="bg-BG" sz="2400" dirty="0" smtClean="0"/>
              <a:t>2016—2018</a:t>
            </a:r>
            <a:r>
              <a:rPr lang="bg-BG" sz="2400" dirty="0"/>
              <a:t> г.)</a:t>
            </a:r>
            <a:endParaRPr lang="en-GB" altLang="en-US" sz="2500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prstClr val="white"/>
                </a:solidFill>
              </a:rPr>
              <a:t>Слайд </a:t>
            </a:r>
            <a:fld id="{D7097226-50B4-4894-9E1E-A39BB6AB0A30}" type="slidenum">
              <a:rPr lang="en-GB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bg-BG" altLang="en-US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7096419" cy="2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500" cy="431800"/>
          </a:xfrm>
        </p:spPr>
        <p:txBody>
          <a:bodyPr anchor="t"/>
          <a:lstStyle/>
          <a:p>
            <a:pPr eaLnBrk="1" hangingPunct="1"/>
            <a:r>
              <a:rPr lang="bg-BG" sz="2400" dirty="0"/>
              <a:t>Сравнение на изчислените проценти грешки по разходни области на ЕС (2016—2018 г.)</a:t>
            </a:r>
            <a:endParaRPr lang="en-GB" altLang="en-US" sz="2500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prstClr val="white"/>
                </a:solidFill>
              </a:rPr>
              <a:t>Слайд </a:t>
            </a:r>
            <a:fld id="{D7097226-50B4-4894-9E1E-A39BB6AB0A30}" type="slidenum">
              <a:rPr lang="en-GB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bg-BG" altLang="en-US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5853470" cy="3765009"/>
          </a:xfrm>
          <a:prstGeom prst="rect">
            <a:avLst/>
          </a:prstGeom>
          <a:ln>
            <a:solidFill>
              <a:srgbClr val="3E8905"/>
            </a:solidFill>
          </a:ln>
        </p:spPr>
      </p:pic>
    </p:spTree>
    <p:extLst>
      <p:ext uri="{BB962C8B-B14F-4D97-AF65-F5344CB8AC3E}">
        <p14:creationId xmlns:p14="http://schemas.microsoft.com/office/powerpoint/2010/main" val="23003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064896" cy="576064"/>
          </a:xfrm>
        </p:spPr>
        <p:txBody>
          <a:bodyPr anchor="t"/>
          <a:lstStyle/>
          <a:p>
            <a:pPr eaLnBrk="1" hangingPunct="1"/>
            <a:r>
              <a:rPr lang="bg-BG" dirty="0"/>
              <a:t>Близо половината от разходите за 2018 г. не са съществено засегнати от грешки</a:t>
            </a:r>
            <a:endParaRPr lang="en-GB" altLang="en-US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prstClr val="white"/>
                </a:solidFill>
              </a:rPr>
              <a:t>Слайд </a:t>
            </a:r>
            <a:fld id="{4D75AA75-88BC-4A7D-B559-1637788AA48E}" type="slidenum">
              <a:rPr lang="en-GB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bg-BG" altLang="en-US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401" y="5724081"/>
            <a:ext cx="6984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16832"/>
            <a:ext cx="5832648" cy="2204107"/>
          </a:xfrm>
          <a:prstGeom prst="rect">
            <a:avLst/>
          </a:prstGeom>
          <a:ln>
            <a:solidFill>
              <a:srgbClr val="3E8905"/>
            </a:solidFill>
          </a:ln>
        </p:spPr>
      </p:pic>
    </p:spTree>
    <p:extLst>
      <p:ext uri="{BB962C8B-B14F-4D97-AF65-F5344CB8AC3E}">
        <p14:creationId xmlns:p14="http://schemas.microsoft.com/office/powerpoint/2010/main" val="41770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263" y="491219"/>
            <a:ext cx="8064500" cy="431800"/>
          </a:xfrm>
        </p:spPr>
        <p:txBody>
          <a:bodyPr anchor="t"/>
          <a:lstStyle/>
          <a:p>
            <a:pPr eaLnBrk="1" hangingPunct="1"/>
            <a:r>
              <a:rPr lang="bg-BG" altLang="en-US" dirty="0" smtClean="0"/>
              <a:t>Природни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ре</a:t>
            </a:r>
            <a:r>
              <a:rPr lang="bg-BG" altLang="en-US" dirty="0" err="1" smtClean="0"/>
              <a:t>сурси</a:t>
            </a:r>
            <a:r>
              <a:rPr lang="en-GB" altLang="en-US" dirty="0" smtClean="0"/>
              <a:t>: </a:t>
            </a:r>
            <a:r>
              <a:rPr lang="en-GB" altLang="en-US" dirty="0" smtClean="0">
                <a:solidFill>
                  <a:srgbClr val="B5B900"/>
                </a:solidFill>
              </a:rPr>
              <a:t>5</a:t>
            </a:r>
            <a:r>
              <a:rPr lang="bg-BG" altLang="en-US" dirty="0" smtClean="0">
                <a:solidFill>
                  <a:srgbClr val="B5B900"/>
                </a:solidFill>
              </a:rPr>
              <a:t>8</a:t>
            </a:r>
            <a:r>
              <a:rPr lang="en-GB" altLang="en-US" dirty="0" smtClean="0">
                <a:solidFill>
                  <a:srgbClr val="B5B900"/>
                </a:solidFill>
              </a:rPr>
              <a:t>,</a:t>
            </a:r>
            <a:r>
              <a:rPr lang="bg-BG" altLang="en-US" dirty="0">
                <a:solidFill>
                  <a:srgbClr val="B5B900"/>
                </a:solidFill>
              </a:rPr>
              <a:t>0</a:t>
            </a:r>
            <a:r>
              <a:rPr lang="en-GB" altLang="en-US" dirty="0" smtClean="0">
                <a:solidFill>
                  <a:srgbClr val="B5B900"/>
                </a:solidFill>
              </a:rPr>
              <a:t> млрд. </a:t>
            </a:r>
            <a:r>
              <a:rPr lang="bg-BG" altLang="en-US" dirty="0">
                <a:solidFill>
                  <a:srgbClr val="B5B900"/>
                </a:solidFill>
              </a:rPr>
              <a:t>е</a:t>
            </a:r>
            <a:r>
              <a:rPr lang="en-GB" altLang="en-US" dirty="0" err="1" smtClean="0">
                <a:solidFill>
                  <a:srgbClr val="B5B900"/>
                </a:solidFill>
              </a:rPr>
              <a:t>вро</a:t>
            </a:r>
            <a:r>
              <a:rPr lang="bg-BG" altLang="en-US" dirty="0" smtClean="0">
                <a:solidFill>
                  <a:srgbClr val="B5B900"/>
                </a:solidFill>
              </a:rPr>
              <a:t/>
            </a:r>
            <a:br>
              <a:rPr lang="bg-BG" altLang="en-US" dirty="0" smtClean="0">
                <a:solidFill>
                  <a:srgbClr val="B5B900"/>
                </a:solidFill>
              </a:rPr>
            </a:br>
            <a:endParaRPr lang="en-GB" altLang="en-US" sz="2400" dirty="0" smtClean="0">
              <a:solidFill>
                <a:srgbClr val="B5B9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Слайд </a:t>
            </a:r>
            <a:fld id="{4CF34B57-BAD5-410B-BF56-88A3E9AA289C}" type="slidenum">
              <a:rPr lang="en-GB" smtClean="0"/>
              <a:pPr>
                <a:defRPr/>
              </a:pPr>
              <a:t>5</a:t>
            </a:fld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264696" cy="324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27" y="4561870"/>
            <a:ext cx="3058307" cy="15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76000" y="454025"/>
            <a:ext cx="8062913" cy="431800"/>
          </a:xfrm>
        </p:spPr>
        <p:txBody>
          <a:bodyPr anchor="t"/>
          <a:lstStyle/>
          <a:p>
            <a:pPr eaLnBrk="1" hangingPunct="1"/>
            <a:r>
              <a:rPr lang="en-GB" altLang="en-US" dirty="0" smtClean="0"/>
              <a:t>Конкурентоспособност за растеж и работни места: </a:t>
            </a:r>
            <a:r>
              <a:rPr lang="de-DE" altLang="en-US" dirty="0" smtClean="0">
                <a:solidFill>
                  <a:srgbClr val="B5B900"/>
                </a:solidFill>
              </a:rPr>
              <a:t>21,4</a:t>
            </a:r>
            <a:r>
              <a:rPr lang="pl-PL" altLang="en-US" dirty="0" smtClean="0">
                <a:solidFill>
                  <a:srgbClr val="B5B900"/>
                </a:solidFill>
              </a:rPr>
              <a:t> </a:t>
            </a:r>
            <a:r>
              <a:rPr lang="en-GB" altLang="en-US" dirty="0" err="1" smtClean="0">
                <a:solidFill>
                  <a:srgbClr val="B5B900"/>
                </a:solidFill>
              </a:rPr>
              <a:t>млрд</a:t>
            </a:r>
            <a:r>
              <a:rPr lang="en-GB" altLang="en-US" dirty="0" smtClean="0">
                <a:solidFill>
                  <a:srgbClr val="B5B900"/>
                </a:solidFill>
              </a:rPr>
              <a:t>. евро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Слайд </a:t>
            </a:r>
            <a:fld id="{DDE1C305-9904-4795-BFC0-9C555F5A5CA0}" type="slidenum">
              <a:rPr lang="en-GB" smtClean="0"/>
              <a:pPr>
                <a:defRPr/>
              </a:pPr>
              <a:t>6</a:t>
            </a:fld>
            <a:endParaRPr lang="bg-B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55" y="1484784"/>
            <a:ext cx="1314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77" y="5085184"/>
            <a:ext cx="3515742" cy="1213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6" y="1734995"/>
            <a:ext cx="8290020" cy="3192238"/>
          </a:xfrm>
          <a:prstGeom prst="rect">
            <a:avLst/>
          </a:prstGeom>
          <a:ln>
            <a:solidFill>
              <a:srgbClr val="3E8905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95406" y="1422097"/>
            <a:ext cx="7901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accent4">
                    <a:lumMod val="50000"/>
                  </a:schemeClr>
                </a:solidFill>
              </a:rPr>
              <a:t>Разбивка на изчисления процент грешки по видове операции и по характеристики на грешките</a:t>
            </a:r>
            <a:endParaRPr lang="en-GB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2438"/>
            <a:ext cx="8352927" cy="431800"/>
          </a:xfrm>
        </p:spPr>
        <p:txBody>
          <a:bodyPr/>
          <a:lstStyle/>
          <a:p>
            <a:r>
              <a:rPr lang="bg-BG" sz="2100" dirty="0"/>
              <a:t>Изчислен процент грешки </a:t>
            </a:r>
            <a:r>
              <a:rPr lang="bg-BG" sz="2100" dirty="0" smtClean="0"/>
              <a:t>за област </a:t>
            </a:r>
            <a:r>
              <a:rPr lang="en-GB" altLang="en-US" sz="2100" dirty="0" err="1" smtClean="0"/>
              <a:t>Икономическо</a:t>
            </a:r>
            <a:r>
              <a:rPr lang="en-GB" altLang="en-US" sz="2100" dirty="0"/>
              <a:t>, </a:t>
            </a:r>
            <a:r>
              <a:rPr lang="en-GB" altLang="en-US" sz="2100" dirty="0" err="1"/>
              <a:t>социално</a:t>
            </a:r>
            <a:r>
              <a:rPr lang="en-GB" altLang="en-US" sz="2100" dirty="0"/>
              <a:t> и </a:t>
            </a:r>
            <a:r>
              <a:rPr lang="en-GB" altLang="en-US" sz="2100" dirty="0" err="1"/>
              <a:t>териториално</a:t>
            </a:r>
            <a:r>
              <a:rPr lang="en-GB" altLang="en-US" sz="2100" dirty="0"/>
              <a:t> </a:t>
            </a:r>
            <a:r>
              <a:rPr lang="en-GB" altLang="en-US" sz="2100" dirty="0" err="1" smtClean="0"/>
              <a:t>сближаване</a:t>
            </a:r>
            <a:r>
              <a:rPr lang="bg-BG" altLang="en-US" sz="2100" dirty="0" smtClean="0"/>
              <a:t> </a:t>
            </a:r>
            <a:r>
              <a:rPr lang="bg-BG" sz="2100" dirty="0"/>
              <a:t>(за периода </a:t>
            </a:r>
            <a:r>
              <a:rPr lang="bg-BG" sz="2100" dirty="0" smtClean="0"/>
              <a:t>201</a:t>
            </a:r>
            <a:r>
              <a:rPr lang="de-DE" sz="2100" dirty="0" smtClean="0"/>
              <a:t>6</a:t>
            </a:r>
            <a:r>
              <a:rPr lang="bg-BG" sz="2100" dirty="0" smtClean="0"/>
              <a:t>-201</a:t>
            </a:r>
            <a:r>
              <a:rPr lang="de-DE" sz="2100" dirty="0" smtClean="0"/>
              <a:t>8</a:t>
            </a:r>
            <a:r>
              <a:rPr lang="bg-BG" sz="2100" dirty="0"/>
              <a:t> г.)</a:t>
            </a:r>
            <a:r>
              <a:rPr lang="en-GB" sz="21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Слайд</a:t>
            </a:r>
            <a:r>
              <a:rPr lang="en-GB" dirty="0" smtClean="0"/>
              <a:t> </a:t>
            </a:r>
            <a:fld id="{A8076D91-874E-4C7B-B6EB-82F7F4C1C57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714012050"/>
              </p:ext>
            </p:extLst>
          </p:nvPr>
        </p:nvGraphicFramePr>
        <p:xfrm>
          <a:off x="827584" y="1340768"/>
          <a:ext cx="7008440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123728" y="4077072"/>
            <a:ext cx="52565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6000" y="454025"/>
            <a:ext cx="8056563" cy="431800"/>
          </a:xfrm>
        </p:spPr>
        <p:txBody>
          <a:bodyPr anchor="t"/>
          <a:lstStyle/>
          <a:p>
            <a:pPr eaLnBrk="1" hangingPunct="1"/>
            <a:r>
              <a:rPr lang="en-GB" altLang="en-US" dirty="0" smtClean="0"/>
              <a:t>Икономическо, социално и териториално сближаване: </a:t>
            </a:r>
            <a:r>
              <a:rPr lang="de-DE" altLang="en-US" dirty="0" smtClean="0">
                <a:solidFill>
                  <a:srgbClr val="B5B900"/>
                </a:solidFill>
              </a:rPr>
              <a:t>54,5</a:t>
            </a:r>
            <a:r>
              <a:rPr lang="en-GB" altLang="en-US" dirty="0" smtClean="0">
                <a:solidFill>
                  <a:srgbClr val="B5B900"/>
                </a:solidFill>
              </a:rPr>
              <a:t> млрд. евро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Слайд </a:t>
            </a:r>
            <a:fld id="{921F29DE-E526-47A3-8219-FEDB18683E78}" type="slidenum">
              <a:rPr lang="en-GB" smtClean="0"/>
              <a:pPr>
                <a:defRPr/>
              </a:pPr>
              <a:t>8</a:t>
            </a:fld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0579"/>
            <a:ext cx="1514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5106756"/>
            <a:ext cx="3276650" cy="1131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252282"/>
            <a:ext cx="6050605" cy="383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България в Годишния доклад на ЕСП за 201</a:t>
            </a:r>
            <a:r>
              <a:rPr lang="de-DE" dirty="0" smtClean="0"/>
              <a:t>8</a:t>
            </a:r>
            <a:r>
              <a:rPr lang="bg-BG" dirty="0" smtClean="0"/>
              <a:t> г.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05706"/>
            <a:ext cx="8064500" cy="489585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 </a:t>
            </a:r>
            <a:r>
              <a:rPr lang="bg-BG" dirty="0" smtClean="0"/>
              <a:t>Параграф 2.23 </a:t>
            </a:r>
          </a:p>
          <a:p>
            <a:pPr marL="530225" lvl="2" indent="0">
              <a:buNone/>
            </a:pPr>
            <a:r>
              <a:rPr lang="bg-BG" dirty="0" smtClean="0"/>
              <a:t>България, Люксембург, Австрия, Румъния и Финландия имат по-бързо усвояване на средствата за кохезия в този програмен период, спрямо предходния.</a:t>
            </a:r>
          </a:p>
          <a:p>
            <a:pPr marL="530225" lvl="2" indent="0">
              <a:buNone/>
            </a:pPr>
            <a:endParaRPr lang="en-GB" dirty="0" smtClean="0"/>
          </a:p>
          <a:p>
            <a:r>
              <a:rPr lang="bg-BG" dirty="0" smtClean="0"/>
              <a:t>Анекс 6.2 </a:t>
            </a:r>
            <a:r>
              <a:rPr lang="bg-BG" smtClean="0"/>
              <a:t>– Извадка </a:t>
            </a:r>
            <a:r>
              <a:rPr lang="bg-BG" dirty="0" smtClean="0"/>
              <a:t>от Оперативни програми на Сметната палата </a:t>
            </a:r>
          </a:p>
          <a:p>
            <a:pPr marL="534988" lvl="1" indent="0">
              <a:buNone/>
            </a:pPr>
            <a:r>
              <a:rPr lang="bg-BG" dirty="0" smtClean="0"/>
              <a:t>Няма </a:t>
            </a:r>
            <a:r>
              <a:rPr lang="bg-BG" dirty="0"/>
              <a:t>открити грешки при 15 проверени транзакции в областта на  </a:t>
            </a:r>
            <a:r>
              <a:rPr lang="bg-BG" dirty="0" smtClean="0"/>
              <a:t>    кохезионната политика.</a:t>
            </a:r>
          </a:p>
          <a:p>
            <a:pPr marL="534988" lvl="1" indent="0">
              <a:buNone/>
            </a:pPr>
            <a:endParaRPr lang="bg-BG" dirty="0" smtClean="0"/>
          </a:p>
          <a:p>
            <a:r>
              <a:rPr lang="bg-BG" dirty="0" smtClean="0"/>
              <a:t>Анекс 7.2 – Преглед от резултатите от тестовете на операциите за всяка държава членка</a:t>
            </a:r>
          </a:p>
          <a:p>
            <a:pPr marL="534988" lvl="1" indent="0">
              <a:buNone/>
            </a:pPr>
            <a:r>
              <a:rPr lang="bg-BG" dirty="0" smtClean="0"/>
              <a:t>От 4 проверени транзакции в областта на земеделието, не са засечени </a:t>
            </a:r>
            <a:r>
              <a:rPr lang="bg-BG" dirty="0" err="1" smtClean="0"/>
              <a:t>остойностени</a:t>
            </a:r>
            <a:r>
              <a:rPr lang="bg-BG" dirty="0" smtClean="0"/>
              <a:t> грешки.</a:t>
            </a:r>
            <a:endParaRPr lang="en-US" dirty="0"/>
          </a:p>
          <a:p>
            <a:endParaRPr lang="bg-BG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/>
              <a:t>Слайд</a:t>
            </a:r>
            <a:r>
              <a:rPr lang="en-GB" dirty="0" smtClean="0"/>
              <a:t> </a:t>
            </a:r>
            <a:fld id="{A8076D91-874E-4C7B-B6EB-82F7F4C1C57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11236c-cb3d-420c-8310-92411d8c11ee">
      <Value>70</Value>
      <Value>4</Value>
      <Value>146</Value>
      <Value>2</Value>
      <Value>1</Value>
    </TaxCatchAll>
    <Eca_ComponentIdentifier xmlns="137e1add-26f4-4f25-ac54-4576f1ef639c" xsi:nil="true"/>
    <Eca_Doc_OrganisationTaxHTField0 xmlns="57679b4f-dad0-4aa7-8af3-1212e999038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Court of Auditors</TermName>
          <TermId xmlns="http://schemas.microsoft.com/office/infopath/2007/PartnerControls">723c3162-adba-4aed-b99f-6e3e3f369d74</TermId>
        </TermInfo>
      </Terms>
    </Eca_Doc_OrganisationTaxHTField0>
    <Eca_Doc_Url xmlns="137e1add-26f4-4f25-ac54-4576f1ef639c">
      <Url xsi:nil="true"/>
      <Description xsi:nil="true"/>
    </Eca_Doc_Url>
    <Eca_CoreKeywordsDocTaxHTField0 xmlns="99e4c888-4bdd-4430-8258-fb32e86dade2">
      <Terms xmlns="http://schemas.microsoft.com/office/infopath/2007/PartnerControls"/>
    </Eca_CoreKeywordsDocTaxHTField0>
    <Eca_Doc_ReferenceNumber xmlns="137e1add-26f4-4f25-ac54-4576f1ef639c" xsi:nil="true"/>
    <sfChrono xmlns="137e1add-26f4-4f25-ac54-4576f1ef639c">000020</sfChrono>
    <sfCategory xmlns="137e1add-26f4-4f25-ac54-4576f1ef639c" xsi:nil="true"/>
    <sfLang xmlns="137e1add-26f4-4f25-ac54-4576f1ef639c" xsi:nil="true"/>
    <Eca_Doc_Confidentiality_LevelsTaxHTField0 xmlns="188ae203-ec8e-48a0-9d3e-df7e0829e95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7394ceda-a5ec-41d6-a3a2-3d61019f25a3</TermId>
        </TermInfo>
      </Terms>
    </Eca_Doc_Confidentiality_LevelsTaxHTField0>
    <sfLangTaxHTField0 xmlns="137e1add-26f4-4f25-ac54-4576f1ef63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BG -Bulgarian</TermName>
          <TermId xmlns="http://schemas.microsoft.com/office/infopath/2007/PartnerControls">9116d456-9be3-4c8c-aaa6-3140a7c7178f</TermId>
        </TermInfo>
      </Terms>
    </sfLangTaxHTField0>
    <Eca_DocumentDate xmlns="137e1add-26f4-4f25-ac54-4576f1ef639c">2014-01-30T23:00:00+00:00</Eca_DocumentDate>
    <Eca_Doc_Author xmlns="137e1add-26f4-4f25-ac54-4576f1ef639c">
      <UserInfo>
        <DisplayName/>
        <AccountId xsi:nil="true"/>
        <AccountType/>
      </UserInfo>
    </Eca_Doc_Author>
    <Eca_Doc_Ext_Ref xmlns="137e1add-26f4-4f25-ac54-4576f1ef639c" xsi:nil="true"/>
    <termstore_sfDivTaxHTField0 xmlns="137e1add-26f4-4f25-ac54-4576f1ef63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Directorate of the Presidency</TermName>
          <TermId xmlns="http://schemas.microsoft.com/office/infopath/2007/PartnerControls">a3f77e99-9212-46ff-8cee-52670a2f0846</TermId>
        </TermInfo>
      </Terms>
    </termstore_sfDivTaxHTField0>
    <sfCategoryTaxHTField0 xmlns="137e1add-26f4-4f25-ac54-4576f1ef63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ff41af9d-5882-4b16-86b4-31f73ed5bea0</TermId>
        </TermInfo>
      </Terms>
    </sfCategoryTaxHTField0>
    <Eca_Long_Description xmlns="137e1add-26f4-4f25-ac54-4576f1ef639c" xsi:nil="true"/>
    <sfDiv xmlns="137e1add-26f4-4f25-ac54-4576f1ef639c" xsi:nil="true"/>
    <Eca_Doc_TopicsTaxHTField0 xmlns="137e1add-26f4-4f25-ac54-4576f1ef639c">
      <Terms xmlns="http://schemas.microsoft.com/office/infopath/2007/PartnerControls"/>
    </Eca_Doc_TopicsTaxHTField0>
  </documentManagement>
</p:properties>
</file>

<file path=customXml/item3.xml><?xml version="1.0" encoding="utf-8"?>
<?mso-contentType ?>
<SharedContentType xmlns="Microsoft.SharePoint.Taxonomy.ContentTypeSync" SourceId="ffa626bc-382c-43ed-a255-dc332f30d049" ContentTypeId="0x010100BD30D7845288499E9FA3CCCB05C1F3240070B27737AE5A42DA8405B0025FE6403D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a Document Simple" ma:contentTypeID="0x010100BD30D7845288499E9FA3CCCB05C1F3240070B27737AE5A42DA8405B0025FE6403D0098A0E39AF0315948A6573B62A58B4292" ma:contentTypeVersion="0" ma:contentTypeDescription="Eca Content Type Simple Document" ma:contentTypeScope="" ma:versionID="60835d6a373f9e7c61daae03fdf70374">
  <xsd:schema xmlns:xsd="http://www.w3.org/2001/XMLSchema" xmlns:xs="http://www.w3.org/2001/XMLSchema" xmlns:p="http://schemas.microsoft.com/office/2006/metadata/properties" xmlns:ns2="137e1add-26f4-4f25-ac54-4576f1ef639c" xmlns:ns3="188ae203-ec8e-48a0-9d3e-df7e0829e95e" xmlns:ns4="57679b4f-dad0-4aa7-8af3-1212e9990382" xmlns:ns5="99e4c888-4bdd-4430-8258-fb32e86dade2" xmlns:ns6="e311236c-cb3d-420c-8310-92411d8c11ee" targetNamespace="http://schemas.microsoft.com/office/2006/metadata/properties" ma:root="true" ma:fieldsID="f3a33c6d12afa917355859d3df39da2b" ns2:_="" ns3:_="" ns4:_="" ns5:_="" ns6:_="">
    <xsd:import namespace="137e1add-26f4-4f25-ac54-4576f1ef639c"/>
    <xsd:import namespace="188ae203-ec8e-48a0-9d3e-df7e0829e95e"/>
    <xsd:import namespace="57679b4f-dad0-4aa7-8af3-1212e9990382"/>
    <xsd:import namespace="99e4c888-4bdd-4430-8258-fb32e86dade2"/>
    <xsd:import namespace="e311236c-cb3d-420c-8310-92411d8c11ee"/>
    <xsd:element name="properties">
      <xsd:complexType>
        <xsd:sequence>
          <xsd:element name="documentManagement">
            <xsd:complexType>
              <xsd:all>
                <xsd:element ref="ns2:Eca_Long_Description" minOccurs="0"/>
                <xsd:element ref="ns2:Eca_ComponentIdentifier" minOccurs="0"/>
                <xsd:element ref="ns2:sfCategoryTaxHTField0" minOccurs="0"/>
                <xsd:element ref="ns2:sfCategory" minOccurs="0"/>
                <xsd:element ref="ns2:termstore_sfDivTaxHTField0" minOccurs="0"/>
                <xsd:element ref="ns2:sfDiv" minOccurs="0"/>
                <xsd:element ref="ns2:sfChrono" minOccurs="0"/>
                <xsd:element ref="ns2:sfLangTaxHTField0" minOccurs="0"/>
                <xsd:element ref="ns2:sfLang" minOccurs="0"/>
                <xsd:element ref="ns2:Eca_Doc_Url" minOccurs="0"/>
                <xsd:element ref="ns3:Eca_Doc_Confidentiality_LevelsTaxHTField0" minOccurs="0"/>
                <xsd:element ref="ns4:Eca_Doc_OrganisationTaxHTField0" minOccurs="0"/>
                <xsd:element ref="ns2:Eca_Doc_Author" minOccurs="0"/>
                <xsd:element ref="ns5:Eca_CoreKeywordsDocTaxHTField0" minOccurs="0"/>
                <xsd:element ref="ns2:Eca_Doc_TopicsTaxHTField0" minOccurs="0"/>
                <xsd:element ref="ns2:Eca_DocumentDate" minOccurs="0"/>
                <xsd:element ref="ns6:TaxCatchAll" minOccurs="0"/>
                <xsd:element ref="ns5:TaxCatchAllLabel" minOccurs="0"/>
                <xsd:element ref="ns2:Eca_Doc_Ext_Ref" minOccurs="0"/>
                <xsd:element ref="ns2:Eca_Doc_Reference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e1add-26f4-4f25-ac54-4576f1ef639c" elementFormDefault="qualified">
    <xsd:import namespace="http://schemas.microsoft.com/office/2006/documentManagement/types"/>
    <xsd:import namespace="http://schemas.microsoft.com/office/infopath/2007/PartnerControls"/>
    <xsd:element name="Eca_Long_Description" ma:index="9" nillable="true" ma:displayName="Long Description" ma:internalName="Eca_Long_Description">
      <xsd:simpleType>
        <xsd:restriction base="dms:Unknown"/>
      </xsd:simpleType>
    </xsd:element>
    <xsd:element name="Eca_ComponentIdentifier" ma:index="10" nillable="true" ma:displayName="Document - Identifier" ma:hidden="true" ma:internalName="Eca_ComponentIdentifier" ma:readOnly="false">
      <xsd:simpleType>
        <xsd:restriction base="dms:Text">
          <xsd:maxLength value="255"/>
        </xsd:restriction>
      </xsd:simpleType>
    </xsd:element>
    <xsd:element name="sfCategoryTaxHTField0" ma:index="11" nillable="true" ma:taxonomy="true" ma:internalName="sfCategoryTaxHTField0" ma:taxonomyFieldName="termstore_sfCategory" ma:displayName="Document - Document Type" ma:fieldId="{69eb2403-51d9-40e0-82c7-43495d691d40}" ma:taxonomyMulti="true" ma:sspId="ffa626bc-382c-43ed-a255-dc332f30d049" ma:termSetId="6e65368f-b710-4458-a5f3-10bb0edc09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Category" ma:index="13" nillable="true" ma:displayName="Document - Document Type" ma:hidden="true" ma:internalName="sfCategory">
      <xsd:simpleType>
        <xsd:restriction base="dms:Text"/>
      </xsd:simpleType>
    </xsd:element>
    <xsd:element name="termstore_sfDivTaxHTField0" ma:index="14" nillable="true" ma:taxonomy="true" ma:internalName="termstore_sfDivTaxHTField0" ma:taxonomyFieldName="termstore_sfDiv" ma:displayName="Document - Originating department" ma:fieldId="{622c930b-2338-4215-8ce6-2401d9d232e8}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Div" ma:index="16" nillable="true" ma:displayName="Document - Originating department" ma:hidden="true" ma:internalName="sfDiv">
      <xsd:simpleType>
        <xsd:restriction base="dms:Text"/>
      </xsd:simpleType>
    </xsd:element>
    <xsd:element name="sfChrono" ma:index="17" nillable="true" ma:displayName="Document - Chrono Number" ma:internalName="sfChrono">
      <xsd:simpleType>
        <xsd:restriction base="dms:Text">
          <xsd:maxLength value="6"/>
        </xsd:restriction>
      </xsd:simpleType>
    </xsd:element>
    <xsd:element name="sfLangTaxHTField0" ma:index="18" nillable="true" ma:taxonomy="true" ma:internalName="sfLangTaxHTField0" ma:taxonomyFieldName="termstore_sfLang" ma:displayName="Document - Language" ma:fieldId="{490a4180-7909-4eac-a40d-593aa46158e2}" ma:sspId="ffa626bc-382c-43ed-a255-dc332f30d049" ma:termSetId="69f4ebea-3273-4535-ac00-b9e75797cd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Lang" ma:index="20" nillable="true" ma:displayName="Document - Language" ma:hidden="true" ma:internalName="sfLang">
      <xsd:simpleType>
        <xsd:restriction base="dms:Text"/>
      </xsd:simpleType>
    </xsd:element>
    <xsd:element name="Eca_Doc_Url" ma:index="21" nillable="true" ma:displayName="Document - Url" ma:internalName="Eca_Doc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ca_Doc_Author" ma:index="25" nillable="true" ma:displayName="Document - Author" ma:internalName="Eca_Doc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a_Doc_TopicsTaxHTField0" ma:index="28" nillable="true" ma:taxonomy="true" ma:internalName="Eca_Doc_TopicsTaxHTField0" ma:taxonomyFieldName="Eca_Doc_Topics" ma:displayName="Document - Topics" ma:fieldId="{eb929e67-af78-47ab-b858-3ba8686b4e11}" ma:taxonomyMulti="true" ma:sspId="ffa626bc-382c-43ed-a255-dc332f30d049" ma:termSetId="77d4c2c8-7cfb-4ae6-ba15-43c1b84937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umentDate" ma:index="30" nillable="true" ma:displayName="Document - Date" ma:default="[today]" ma:format="DateOnly" ma:internalName="Eca_DocumentDate">
      <xsd:simpleType>
        <xsd:restriction base="dms:DateTime"/>
      </xsd:simpleType>
    </xsd:element>
    <xsd:element name="Eca_Doc_Ext_Ref" ma:index="33" nillable="true" ma:displayName="Document - External Reference" ma:internalName="Eca_Doc_Ext_Ref">
      <xsd:simpleType>
        <xsd:restriction base="dms:Text"/>
      </xsd:simpleType>
    </xsd:element>
    <xsd:element name="Eca_Doc_ReferenceNumber" ma:index="34" nillable="true" ma:displayName="Document - Reference Number" ma:internalName="Eca_Doc_Reference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ae203-ec8e-48a0-9d3e-df7e0829e95e" elementFormDefault="qualified">
    <xsd:import namespace="http://schemas.microsoft.com/office/2006/documentManagement/types"/>
    <xsd:import namespace="http://schemas.microsoft.com/office/infopath/2007/PartnerControls"/>
    <xsd:element name="Eca_Doc_Confidentiality_LevelsTaxHTField0" ma:index="22" nillable="true" ma:taxonomy="true" ma:internalName="Eca_Doc_Confidentiality_LevelsTaxHTField0" ma:taxonomyFieldName="Eca_Doc_Confidentiality_Levels" ma:displayName="Document - Confidentiality Level" ma:default="1;#Internal|7394ceda-a5ec-41d6-a3a2-3d61019f25a3" ma:fieldId="{eecfe041-30d8-4579-a80d-99e524c70b7a}" ma:sspId="ffa626bc-382c-43ed-a255-dc332f30d049" ma:termSetId="b73df152-b3fa-4741-8e38-8b83e53eb3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79b4f-dad0-4aa7-8af3-1212e9990382" elementFormDefault="qualified">
    <xsd:import namespace="http://schemas.microsoft.com/office/2006/documentManagement/types"/>
    <xsd:import namespace="http://schemas.microsoft.com/office/infopath/2007/PartnerControls"/>
    <xsd:element name="Eca_Doc_OrganisationTaxHTField0" ma:index="23" nillable="true" ma:taxonomy="true" ma:internalName="Eca_Doc_OrganisationTaxHTField0" ma:taxonomyFieldName="Eca_Doc_Organisation" ma:displayName="Document - Organisation" ma:default="2;#European Court of Auditors|723c3162-adba-4aed-b99f-6e3e3f369d74" ma:fieldId="{23044d9e-57af-43f6-ba36-c98ae909e4a3}" ma:sspId="ffa626bc-382c-43ed-a255-dc332f30d049" ma:termSetId="fd21bd04-4b82-4b30-ab71-267b0f69bf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4c888-4bdd-4430-8258-fb32e86dade2" elementFormDefault="qualified">
    <xsd:import namespace="http://schemas.microsoft.com/office/2006/documentManagement/types"/>
    <xsd:import namespace="http://schemas.microsoft.com/office/infopath/2007/PartnerControls"/>
    <xsd:element name="Eca_CoreKeywordsDocTaxHTField0" ma:index="26" nillable="true" ma:taxonomy="true" ma:internalName="Eca_CoreKeywordsDocTaxHTField0" ma:taxonomyFieldName="Eca_CoreKeywordsDoc" ma:displayName="Document - Core Business Keywords" ma:fieldId="{2c4955b7-0208-45e3-988d-08ba3e782e72}" ma:taxonomyMulti="true" ma:sspId="ffa626bc-382c-43ed-a255-dc332f30d049" ma:termSetId="fcf8811f-6b82-47aa-9602-64d552526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2" nillable="true" ma:displayName="Taxonomy Catch All Column1" ma:description="" ma:hidden="true" ma:list="{63A20BAA-B1E0-4041-9069-96A64EE182AF}" ma:internalName="TaxCatchAllLabel" ma:readOnly="true" ma:showField="CatchAllDataLabel" ma:web="~sitecollectio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1236c-cb3d-420c-8310-92411d8c11ee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b851240b-7706-4feb-9b25-fa7971e3cef2}" ma:internalName="TaxCatchAll" ma:showField="CatchAllData" ma:web="137e1add-26f4-4f25-ac54-4576f1ef6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Descriptio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14D502-45BD-40FD-BD98-57CD664A8D39}">
  <ds:schemaRefs>
    <ds:schemaRef ds:uri="http://www.w3.org/XML/1998/namespace"/>
    <ds:schemaRef ds:uri="http://schemas.microsoft.com/office/2006/metadata/properties"/>
    <ds:schemaRef ds:uri="99e4c888-4bdd-4430-8258-fb32e86dade2"/>
    <ds:schemaRef ds:uri="http://purl.org/dc/elements/1.1/"/>
    <ds:schemaRef ds:uri="137e1add-26f4-4f25-ac54-4576f1ef639c"/>
    <ds:schemaRef ds:uri="e311236c-cb3d-420c-8310-92411d8c11e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57679b4f-dad0-4aa7-8af3-1212e9990382"/>
    <ds:schemaRef ds:uri="188ae203-ec8e-48a0-9d3e-df7e0829e95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33A9D8-F622-4B57-B94E-65131438994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E282DD8-332E-4FD4-AEB9-E50B49121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e1add-26f4-4f25-ac54-4576f1ef639c"/>
    <ds:schemaRef ds:uri="188ae203-ec8e-48a0-9d3e-df7e0829e95e"/>
    <ds:schemaRef ds:uri="57679b4f-dad0-4aa7-8af3-1212e9990382"/>
    <ds:schemaRef ds:uri="99e4c888-4bdd-4430-8258-fb32e86dade2"/>
    <ds:schemaRef ds:uri="e311236c-cb3d-420c-8310-92411d8c1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7085</TotalTime>
  <Words>451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Годишен доклад за изпълнението на европейския бюджет за 2018 г.</vt:lpstr>
      <vt:lpstr>Изчислен процент грешки общо за бюджета  на ЕС (за периода 2016—2018 г.)</vt:lpstr>
      <vt:lpstr>Сравнение на изчислените проценти грешки по разходни области на ЕС (2016—2018 г.)</vt:lpstr>
      <vt:lpstr>Близо половината от разходите за 2018 г. не са съществено засегнати от грешки</vt:lpstr>
      <vt:lpstr>Природни ресурси: 58,0 млрд. евро </vt:lpstr>
      <vt:lpstr>Конкурентоспособност за растеж и работни места: 21,4 млрд. евро</vt:lpstr>
      <vt:lpstr>Изчислен процент грешки за област Икономическо, социално и териториално сближаване (за периода 2016-2018 г.) </vt:lpstr>
      <vt:lpstr>Икономическо, социално и териториално сближаване: 54,5 млрд. евро</vt:lpstr>
      <vt:lpstr>България в Годишния доклад на ЕСП за 2018 г.</vt:lpstr>
      <vt:lpstr>Процес за разпределяне на финансирането на държавите членки по политиката за сближаване за периода 2021-2027г. (1)</vt:lpstr>
      <vt:lpstr>Процес за разпределяне на финансирането на държавите членки по политиката за сближаване за периода 2021-2027г. (2)</vt:lpstr>
      <vt:lpstr>Насоченост към постигането на резултати в областта на сближаването (1)</vt:lpstr>
      <vt:lpstr>Насоченост към постигането на резултати в областта на сближаването (2)</vt:lpstr>
      <vt:lpstr>Насоченост към постигането на резултати в областта на сближаването (3)</vt:lpstr>
      <vt:lpstr>Благодаря за вниманието</vt:lpstr>
    </vt:vector>
  </TitlesOfParts>
  <Company>Emperor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AR2014_PRESENTATION</dc:title>
  <dc:creator>Victoria Creswell</dc:creator>
  <dc:description>AR2014_PRESENTATION</dc:description>
  <cp:lastModifiedBy>User111</cp:lastModifiedBy>
  <cp:revision>459</cp:revision>
  <cp:lastPrinted>2020-01-20T11:42:34Z</cp:lastPrinted>
  <dcterms:created xsi:type="dcterms:W3CDTF">2013-08-06T13:50:03Z</dcterms:created>
  <dcterms:modified xsi:type="dcterms:W3CDTF">2020-01-29T07:46:33Z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0x010100BD30D7845288499E9FA3CCCB05C1F3240070B27737AE5A42DA8405B0025FE6403D0098A0E39AF0315948A6573B62A58B4292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4;#Directorate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146;#BG -Bulgarian|9116d456-9be3-4c8c-aaa6-3140a7c7178f</vt:lpwstr>
  </property>
  <property fmtid="{D5CDD505-2E9C-101B-9397-08002B2CF9AE}" pid="8" name="Eca_Doc_Topics">
    <vt:lpwstr/>
  </property>
  <property fmtid="{D5CDD505-2E9C-101B-9397-08002B2CF9AE}" pid="9" name="Eca_CoreKeywordsDoc">
    <vt:lpwstr/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70;#Presentation|ff41af9d-5882-4b16-86b4-31f73ed5bea0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termstore_sfGaDec">
    <vt:lpwstr/>
  </property>
  <property fmtid="{D5CDD505-2E9C-101B-9397-08002B2CF9AE}" pid="15" name="termstore_sfVersion">
    <vt:lpwstr>93;#Translation|4e8ddf2d-e6a3-4dd1-b141-507d44e56be2</vt:lpwstr>
  </property>
  <property fmtid="{D5CDD505-2E9C-101B-9397-08002B2CF9AE}" pid="16" name="termstore_sfStatut">
    <vt:lpwstr>19;#Main text|5f451bac-2385-465d-8382-8c0255fcf9fa</vt:lpwstr>
  </property>
  <property fmtid="{D5CDD505-2E9C-101B-9397-08002B2CF9AE}" pid="17" name="termstore_sfGaDecDiffusion">
    <vt:lpwstr/>
  </property>
  <property fmtid="{D5CDD505-2E9C-101B-9397-08002B2CF9AE}" pid="18" name="Eca_UnitTaxHTField0">
    <vt:lpwstr/>
  </property>
  <property fmtid="{D5CDD505-2E9C-101B-9397-08002B2CF9AE}" pid="19" name="Eca_MeetingTypeTaxHTField0">
    <vt:lpwstr/>
  </property>
  <property fmtid="{D5CDD505-2E9C-101B-9397-08002B2CF9AE}" pid="20" name="Eca_Unit">
    <vt:lpwstr/>
  </property>
  <property fmtid="{D5CDD505-2E9C-101B-9397-08002B2CF9AE}" pid="21" name="Eca_DocumentType">
    <vt:lpwstr/>
  </property>
  <property fmtid="{D5CDD505-2E9C-101B-9397-08002B2CF9AE}" pid="22" name="Eca_CoreKeywordsTaxHTField0">
    <vt:lpwstr/>
  </property>
  <property fmtid="{D5CDD505-2E9C-101B-9397-08002B2CF9AE}" pid="23" name="Eca_CoreKeywords">
    <vt:lpwstr/>
  </property>
  <property fmtid="{D5CDD505-2E9C-101B-9397-08002B2CF9AE}" pid="24" name="Eca_Keywords">
    <vt:lpwstr/>
  </property>
  <property fmtid="{D5CDD505-2E9C-101B-9397-08002B2CF9AE}" pid="25" name="Eca_PerspectivesTaxHTField0">
    <vt:lpwstr/>
  </property>
  <property fmtid="{D5CDD505-2E9C-101B-9397-08002B2CF9AE}" pid="26" name="Eca_DocumentTypeTaxHTField0">
    <vt:lpwstr/>
  </property>
  <property fmtid="{D5CDD505-2E9C-101B-9397-08002B2CF9AE}" pid="27" name="Eca_MeetingType">
    <vt:lpwstr/>
  </property>
  <property fmtid="{D5CDD505-2E9C-101B-9397-08002B2CF9AE}" pid="28" name="Eca_DistributionCode">
    <vt:lpwstr/>
  </property>
  <property fmtid="{D5CDD505-2E9C-101B-9397-08002B2CF9AE}" pid="29" name="Eca_VersionCode">
    <vt:lpwstr/>
  </property>
  <property fmtid="{D5CDD505-2E9C-101B-9397-08002B2CF9AE}" pid="30" name="DcsId">
    <vt:lpwstr>350f8165-edc3-4a08-91e6-46e9108d97a2</vt:lpwstr>
  </property>
  <property fmtid="{D5CDD505-2E9C-101B-9397-08002B2CF9AE}" pid="31" name="Eca_OrgLanguageTaxHTField0">
    <vt:lpwstr/>
  </property>
  <property fmtid="{D5CDD505-2E9C-101B-9397-08002B2CF9AE}" pid="32" name="Eca_DistributionCodeTaxHTField0">
    <vt:lpwstr/>
  </property>
  <property fmtid="{D5CDD505-2E9C-101B-9397-08002B2CF9AE}" pid="33" name="Eca_Membres_rapporteursTaxHTField0">
    <vt:lpwstr/>
  </property>
  <property fmtid="{D5CDD505-2E9C-101B-9397-08002B2CF9AE}" pid="34" name="Eca_Membres_rapporteurs">
    <vt:lpwstr/>
  </property>
  <property fmtid="{D5CDD505-2E9C-101B-9397-08002B2CF9AE}" pid="35" name="Eca_VersionCodeTaxHTField0">
    <vt:lpwstr/>
  </property>
  <property fmtid="{D5CDD505-2E9C-101B-9397-08002B2CF9AE}" pid="36" name="Eca_Perspectives">
    <vt:lpwstr/>
  </property>
  <property fmtid="{D5CDD505-2E9C-101B-9397-08002B2CF9AE}" pid="37" name="Eca_OrgLanguage">
    <vt:lpwstr/>
  </property>
  <property fmtid="{D5CDD505-2E9C-101B-9397-08002B2CF9AE}" pid="38" name="Eca_KeywordsTaxHTField0">
    <vt:lpwstr/>
  </property>
</Properties>
</file>