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70" r:id="rId3"/>
    <p:sldId id="282" r:id="rId4"/>
    <p:sldId id="262" r:id="rId5"/>
    <p:sldId id="292" r:id="rId6"/>
    <p:sldId id="288" r:id="rId7"/>
    <p:sldId id="263" r:id="rId8"/>
    <p:sldId id="289" r:id="rId9"/>
    <p:sldId id="290" r:id="rId10"/>
    <p:sldId id="293" r:id="rId11"/>
    <p:sldId id="273" r:id="rId12"/>
    <p:sldId id="287" r:id="rId13"/>
    <p:sldId id="291" r:id="rId14"/>
    <p:sldId id="265" r:id="rId15"/>
    <p:sldId id="284" r:id="rId16"/>
    <p:sldId id="266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0F5494"/>
    <a:srgbClr val="FFD624"/>
    <a:srgbClr val="3166CF"/>
    <a:srgbClr val="3E6FD2"/>
    <a:srgbClr val="2D5EC1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9" autoAdjust="0"/>
  </p:normalViewPr>
  <p:slideViewPr>
    <p:cSldViewPr>
      <p:cViewPr>
        <p:scale>
          <a:sx n="75" d="100"/>
          <a:sy n="75" d="100"/>
        </p:scale>
        <p:origin x="-1704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et1.cec.eu.int\BUDG\B\B01\_common\MFF\2014-2020%20MFF\Communication%20aspects\graphs%20ceilings%20vs%20budgets\2015-07-24%20ceilings%202007-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rgbClr val="0F5494"/>
                </a:solidFill>
              </a:defRPr>
            </a:pPr>
            <a:r>
              <a:rPr lang="bg-BG" sz="2000" b="1" baseline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млрд. евро</a:t>
            </a:r>
            <a:r>
              <a:rPr lang="en-GB" sz="2000" b="1" baseline="0" noProof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, </a:t>
            </a:r>
            <a:r>
              <a:rPr lang="bg-BG" sz="2000" b="1" baseline="0" noProof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цени </a:t>
            </a:r>
            <a:r>
              <a:rPr lang="en-GB" sz="2000" b="1" baseline="0" noProof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2011 </a:t>
            </a:r>
            <a:r>
              <a:rPr lang="bg-BG" sz="2000" b="1" baseline="0" noProof="0" dirty="0" smtClean="0">
                <a:solidFill>
                  <a:srgbClr val="0F5494"/>
                </a:solidFill>
                <a:latin typeface="EC Square Sans Pro" panose="020B0506040000020004" pitchFamily="34" charset="0"/>
              </a:rPr>
              <a:t>г.</a:t>
            </a:r>
            <a:endParaRPr lang="en-GB" sz="2000" b="1" noProof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c:rich>
      </c:tx>
      <c:layout>
        <c:manualLayout>
          <c:xMode val="edge"/>
          <c:yMode val="edge"/>
          <c:x val="0.31092437647517185"/>
          <c:y val="4.90988514216306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887660009208373E-2"/>
          <c:y val="0.12233300126912212"/>
          <c:w val="0.90681874115329053"/>
          <c:h val="0.80959170737404962"/>
        </c:manualLayout>
      </c:layout>
      <c:lineChart>
        <c:grouping val="standard"/>
        <c:varyColors val="0"/>
        <c:ser>
          <c:idx val="0"/>
          <c:order val="0"/>
          <c:tx>
            <c:strRef>
              <c:f>'Data for 2014-2020 (2)'!$N$2</c:f>
              <c:strCache>
                <c:ptCount val="1"/>
                <c:pt idx="0">
                  <c:v>Ceiling commitment appropriations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'Data for 2014-2020 (2)'!$M$3:$M$16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'Data for 2014-2020 (2)'!$N$3:$N$16</c:f>
              <c:numCache>
                <c:formatCode>#,\ ##0,000</c:formatCode>
                <c:ptCount val="14"/>
                <c:pt idx="0">
                  <c:v>134.71625933711999</c:v>
                </c:pt>
                <c:pt idx="1">
                  <c:v>140.92523877600004</c:v>
                </c:pt>
                <c:pt idx="2">
                  <c:v>140.16476880000002</c:v>
                </c:pt>
                <c:pt idx="3">
                  <c:v>143.79755999999998</c:v>
                </c:pt>
                <c:pt idx="4">
                  <c:v>142.27199999999999</c:v>
                </c:pt>
                <c:pt idx="5">
                  <c:v>145.1460784313723</c:v>
                </c:pt>
                <c:pt idx="6">
                  <c:v>146.58016147635522</c:v>
                </c:pt>
                <c:pt idx="7">
                  <c:v>114.43091269572039</c:v>
                </c:pt>
                <c:pt idx="8">
                  <c:v>150.54892677985472</c:v>
                </c:pt>
                <c:pt idx="9">
                  <c:v>140.1509740514615</c:v>
                </c:pt>
                <c:pt idx="10">
                  <c:v>137.19601840467757</c:v>
                </c:pt>
                <c:pt idx="11">
                  <c:v>137.86430324249034</c:v>
                </c:pt>
                <c:pt idx="12">
                  <c:v>139.07783289030218</c:v>
                </c:pt>
                <c:pt idx="13">
                  <c:v>140.24167988773343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'Data for 2014-2020 (2)'!$Q$2</c:f>
              <c:strCache>
                <c:ptCount val="1"/>
                <c:pt idx="0">
                  <c:v>Ceiling payment appropriations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'Data for 2014-2020 (2)'!$M$3:$M$16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'Data for 2014-2020 (2)'!$Q$3:$Q$16</c:f>
              <c:numCache>
                <c:formatCode>#,\ ##0,000</c:formatCode>
                <c:ptCount val="14"/>
                <c:pt idx="0">
                  <c:v>132.26238563039999</c:v>
                </c:pt>
                <c:pt idx="1">
                  <c:v>137.61851464799997</c:v>
                </c:pt>
                <c:pt idx="2">
                  <c:v>125.31097799999998</c:v>
                </c:pt>
                <c:pt idx="3">
                  <c:v>136.97477999999998</c:v>
                </c:pt>
                <c:pt idx="4">
                  <c:v>133.69999999999999</c:v>
                </c:pt>
                <c:pt idx="5">
                  <c:v>138.58823529411742</c:v>
                </c:pt>
                <c:pt idx="6">
                  <c:v>138.68223760092306</c:v>
                </c:pt>
                <c:pt idx="7">
                  <c:v>127.93156478277604</c:v>
                </c:pt>
                <c:pt idx="8">
                  <c:v>131.1925174137472</c:v>
                </c:pt>
                <c:pt idx="9">
                  <c:v>131.0460261316708</c:v>
                </c:pt>
                <c:pt idx="10">
                  <c:v>126.77680988243301</c:v>
                </c:pt>
                <c:pt idx="11">
                  <c:v>129.77765174096177</c:v>
                </c:pt>
                <c:pt idx="12">
                  <c:v>130.89331274135779</c:v>
                </c:pt>
                <c:pt idx="13">
                  <c:v>130.78129227389374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'Data for 2014-2020 (2)'!$R$2</c:f>
              <c:strCache>
                <c:ptCount val="1"/>
                <c:pt idx="0">
                  <c:v>Payment appropriations</c:v>
                </c:pt>
              </c:strCache>
            </c:strRef>
          </c:tx>
          <c:spPr>
            <a:ln>
              <a:solidFill>
                <a:srgbClr val="129E12"/>
              </a:solidFill>
              <a:prstDash val="solid"/>
            </a:ln>
          </c:spPr>
          <c:marker>
            <c:symbol val="none"/>
          </c:marker>
          <c:cat>
            <c:numRef>
              <c:f>'Data for 2014-2020 (2)'!$M$3:$M$16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'Data for 2014-2020 (2)'!$R$3:$R$16</c:f>
              <c:numCache>
                <c:formatCode>#,\ ##0,000</c:formatCode>
                <c:ptCount val="14"/>
                <c:pt idx="0">
                  <c:v>123.23037188661957</c:v>
                </c:pt>
                <c:pt idx="1">
                  <c:v>122.85741088865183</c:v>
                </c:pt>
                <c:pt idx="2">
                  <c:v>117.60204619776577</c:v>
                </c:pt>
                <c:pt idx="3">
                  <c:v>125.41503689651982</c:v>
                </c:pt>
                <c:pt idx="4">
                  <c:v>126.72713376199999</c:v>
                </c:pt>
                <c:pt idx="5">
                  <c:v>133.09630912450982</c:v>
                </c:pt>
                <c:pt idx="6">
                  <c:v>138.84163008650521</c:v>
                </c:pt>
                <c:pt idx="7">
                  <c:v>131.01506369627774</c:v>
                </c:pt>
                <c:pt idx="8">
                  <c:v>130.52138659017669</c:v>
                </c:pt>
                <c:pt idx="9">
                  <c:v>130.0099165731061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'Data for 2014-2020 (2)'!$S$2</c:f>
              <c:strCache>
                <c:ptCount val="1"/>
                <c:pt idx="0">
                  <c:v>Ceiling reduced by contingency margin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'Data for 2014-2020 (2)'!$M$3:$M$16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'Data for 2014-2020 (2)'!$S$3:$S$16</c:f>
              <c:numCache>
                <c:formatCode>General</c:formatCode>
                <c:ptCount val="14"/>
                <c:pt idx="10" formatCode="#,\ ##0,000">
                  <c:v>126.77680988243301</c:v>
                </c:pt>
                <c:pt idx="11" formatCode="#,\ ##0,000">
                  <c:v>128.95983775889837</c:v>
                </c:pt>
                <c:pt idx="12" formatCode="#,\ ##0,000">
                  <c:v>130.09153432756997</c:v>
                </c:pt>
                <c:pt idx="13" formatCode="#,\ ##0,000">
                  <c:v>129.99523490924713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22112"/>
        <c:axId val="82940288"/>
      </c:lineChart>
      <c:catAx>
        <c:axId val="829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bg-BG"/>
          </a:p>
        </c:txPr>
        <c:crossAx val="82940288"/>
        <c:crosses val="autoZero"/>
        <c:auto val="1"/>
        <c:lblAlgn val="ctr"/>
        <c:lblOffset val="100"/>
        <c:noMultiLvlLbl val="0"/>
      </c:catAx>
      <c:valAx>
        <c:axId val="82940288"/>
        <c:scaling>
          <c:orientation val="minMax"/>
          <c:max val="155"/>
          <c:min val="1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8292211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0.55947</cdr:x>
      <cdr:y>0.52085</cdr:y>
    </cdr:from>
    <cdr:to>
      <cdr:x>0.73367</cdr:x>
      <cdr:y>0.65858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4161911" y="2862566"/>
          <a:ext cx="1295914" cy="7569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0.73781</cdr:x>
      <cdr:y>0.64564</cdr:y>
    </cdr:from>
    <cdr:to>
      <cdr:x>0.98411</cdr:x>
      <cdr:y>0.74798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529805" y="2797002"/>
          <a:ext cx="1845972" cy="44335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bg-BG" sz="1100" b="1" noProof="0" dirty="0" smtClean="0">
              <a:latin typeface="EC Square Sans Pro" panose="020B0506040000020004" pitchFamily="34" charset="0"/>
            </a:rPr>
            <a:t>Марж за непредвидени разходи</a:t>
          </a:r>
          <a:endParaRPr lang="en-GB" sz="1100" b="1" noProof="0" dirty="0">
            <a:latin typeface="EC Square Sans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0.55698</cdr:x>
      <cdr:y>0.78336</cdr:y>
    </cdr:from>
    <cdr:to>
      <cdr:x>0.67606</cdr:x>
      <cdr:y>0.81023</cdr:y>
    </cdr:to>
    <cdr:cxnSp macro="">
      <cdr:nvCxnSpPr>
        <cdr:cNvPr id="5" name="Straight Arrow Connector 4"/>
        <cdr:cNvCxnSpPr>
          <a:stCxn xmlns:a="http://schemas.openxmlformats.org/drawingml/2006/main" id="7" idx="1"/>
        </cdr:cNvCxnSpPr>
      </cdr:nvCxnSpPr>
      <cdr:spPr>
        <a:xfrm xmlns:a="http://schemas.openxmlformats.org/drawingml/2006/main" flipH="1" flipV="1">
          <a:off x="4143389" y="4305290"/>
          <a:ext cx="885838" cy="1476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0.67606</cdr:x>
      <cdr:y>0.7851</cdr:y>
    </cdr:from>
    <cdr:to>
      <cdr:x>0.85815</cdr:x>
      <cdr:y>0.83536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5029227" y="4314851"/>
          <a:ext cx="1354582" cy="27622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noProof="0" dirty="0" smtClean="0">
              <a:latin typeface="EC Square Sans Pro" panose="020B0506040000020004" pitchFamily="34" charset="0"/>
            </a:rPr>
            <a:t>2015 </a:t>
          </a:r>
          <a:r>
            <a:rPr lang="bg-BG" sz="1200" b="1" noProof="0" dirty="0" smtClean="0">
              <a:latin typeface="EC Square Sans Pro" panose="020B0506040000020004" pitchFamily="34" charset="0"/>
            </a:rPr>
            <a:t>промяна</a:t>
          </a:r>
          <a:endParaRPr lang="en-GB" sz="1200" b="1" noProof="0" dirty="0">
            <a:latin typeface="EC Square Sans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0.81178</cdr:x>
      <cdr:y>0.54073</cdr:y>
    </cdr:from>
    <cdr:to>
      <cdr:x>0.87196</cdr:x>
      <cdr:y>0.63951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V="1">
          <a:off x="6038850" y="2971800"/>
          <a:ext cx="447675" cy="5429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ADF03C6E-579F-4F2C-A97E-0D32470A3F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73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1F41D82-B0C4-45EE-9420-388A1DBEF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826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6599-057C-4862-ABCE-6FF360147704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100" b="0" i="0" u="none" strike="noStrike" kern="0" cap="none" spc="0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C Square Sans Pro" panose="020B0506040000020004" pitchFamily="34" charset="0"/>
              <a:ea typeface="Calibri"/>
              <a:cs typeface="Times New Roman"/>
            </a:endParaRPr>
          </a:p>
          <a:p>
            <a:r>
              <a:rPr lang="bg-BG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70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200" i="0" dirty="0" smtClean="0">
              <a:latin typeface="EC Square Sans Pro" panose="020B05060400000200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200" i="0" dirty="0" smtClean="0">
              <a:latin typeface="EC Square Sans Pro" panose="020B05060400000200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200" i="0" dirty="0" smtClean="0">
              <a:latin typeface="EC Square Sans Pro" panose="020B05060400000200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257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573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886" lvl="1" defTabSz="915772">
              <a:buClr>
                <a:srgbClr val="0F5494"/>
              </a:buClr>
              <a:defRPr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09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06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110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956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200" b="1" i="0" baseline="0" dirty="0" smtClean="0">
              <a:latin typeface="EC Square Sans Pro" panose="020B0506040000020004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711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912"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6396" indent="-286224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9642" indent="-229297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9813" indent="-229297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9986" indent="-229297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25414" indent="-2292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80842" indent="-2292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6270" indent="-2292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91698" indent="-2292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6387A8B-4721-4EFC-A33C-E2950CD6F885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28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altLang="en-US" sz="1200" i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altLang="en-US" sz="1200" b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11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28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1D82-B0C4-45EE-9420-388A1DBEF88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31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0A8305F-EF3D-4646-A3EC-14FBB8B91C4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07DEC-B823-4CE5-B3F3-CE4A7A1CED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83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2ED97-DB31-43E0-B6D5-E747603174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92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#EUBudget4Results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D19A47F-2A48-455B-947D-315BB99AC5F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32F27-7927-4F17-B563-663C06EFD4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52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D892-2AC4-438F-AEA5-96752ABEB7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625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B0084-70F6-4435-99CB-8E99136DA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26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6FC15-7131-45BF-ABEA-ADAE8CCB5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140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A2336-BF18-48DE-8902-64504ECFAC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33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4873-1793-4F2C-9F6C-45817E0901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82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707D-9D93-4D55-A88F-0D71179726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82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9AC2B-9133-4C47-8395-E8758CB232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861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#EUBudget4Results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79D387B-3739-4C73-90AC-2797664C14E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index_en.cfm" TargetMode="External"/><Relationship Id="rId7" Type="http://schemas.openxmlformats.org/officeDocument/2006/relationships/hyperlink" Target="http://ec.europa.eu/budget/mycountry/index_en.cf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budget/annual/index_en.cfm" TargetMode="External"/><Relationship Id="rId5" Type="http://schemas.openxmlformats.org/officeDocument/2006/relationships/hyperlink" Target="http://ec.europa.eu/budget/budget4results/programme/index_en.cfm" TargetMode="External"/><Relationship Id="rId4" Type="http://schemas.openxmlformats.org/officeDocument/2006/relationships/hyperlink" Target="http://ec.europa.eu/budget/euproject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88840"/>
            <a:ext cx="9144000" cy="1008112"/>
          </a:xfrm>
        </p:spPr>
        <p:txBody>
          <a:bodyPr/>
          <a:lstStyle/>
          <a:p>
            <a:pPr algn="ctr">
              <a:lnSpc>
                <a:spcPts val="5760"/>
              </a:lnSpc>
            </a:pPr>
            <a:r>
              <a:rPr lang="bg-BG" sz="48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Бюджет на ЕС</a:t>
            </a:r>
            <a:r>
              <a:rPr lang="en-US" sz="48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bg-BG" sz="48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фокусиран върху </a:t>
            </a:r>
            <a:r>
              <a:rPr lang="bg-BG" sz="4800" dirty="0" smtClean="0">
                <a:solidFill>
                  <a:srgbClr val="92D050"/>
                </a:solidFill>
                <a:latin typeface="EC Square Sans Pro" panose="020B0506040000020004" pitchFamily="34" charset="0"/>
              </a:rPr>
              <a:t>резултатите</a:t>
            </a:r>
            <a:endParaRPr lang="en-GB" altLang="en-US" sz="4800" dirty="0">
              <a:solidFill>
                <a:srgbClr val="92D05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5877272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д-р</a:t>
            </a:r>
            <a:r>
              <a:rPr lang="en-GB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bg-BG" sz="14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Манфред</a:t>
            </a:r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bg-BG" sz="14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Краф</a:t>
            </a:r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заместник Генерален директор на Генерална дирекция “Бюджет” и Счетоводител на Европейската Комисия</a:t>
            </a:r>
            <a:endParaRPr lang="en-US" sz="1400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Ролята на външния одит за ефективно управление в публичния сектор          </a:t>
            </a:r>
            <a:r>
              <a:rPr lang="en-GB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19 </a:t>
            </a:r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ноември </a:t>
            </a:r>
            <a:r>
              <a:rPr lang="en-GB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2015</a:t>
            </a:r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г.</a:t>
            </a:r>
            <a:r>
              <a:rPr lang="en-GB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bg-BG" sz="14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София</a:t>
            </a:r>
            <a:endParaRPr lang="en-GB" sz="1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026" name="Picture 2" descr="C:\Users\houtewo\Desktop\bfor-web-visu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4221088"/>
            <a:ext cx="9179497" cy="148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EC Square Sans Pro Extra Black" panose="020B0506040000020004" pitchFamily="34" charset="0"/>
              </a:rPr>
              <a:t>3. </a:t>
            </a:r>
            <a:r>
              <a:rPr lang="bg-BG" sz="2800" dirty="0">
                <a:latin typeface="EC Square Sans Pro Extra Black" panose="020B0506040000020004" pitchFamily="34" charset="0"/>
              </a:rPr>
              <a:t>Как ни ОЦЕНЯВАТ</a:t>
            </a:r>
            <a:r>
              <a:rPr lang="en-US" sz="2800" dirty="0">
                <a:latin typeface="EC Square Sans Pro Extra Black" panose="020B0506040000020004" pitchFamily="34" charset="0"/>
              </a:rPr>
              <a:t>?</a:t>
            </a:r>
            <a:br>
              <a:rPr lang="en-US" sz="2800" dirty="0">
                <a:latin typeface="EC Square Sans Pro Extra Black" panose="020B0506040000020004" pitchFamily="34" charset="0"/>
              </a:rPr>
            </a:br>
            <a:r>
              <a:rPr lang="bg-BG" sz="2800" dirty="0">
                <a:latin typeface="EC Square Sans Pro Extra Black" panose="020B0506040000020004" pitchFamily="34" charset="0"/>
              </a:rPr>
              <a:t>Тенденция </a:t>
            </a:r>
            <a:r>
              <a:rPr lang="bg-BG" sz="2800" dirty="0" smtClean="0">
                <a:latin typeface="EC Square Sans Pro Extra Black" panose="020B0506040000020004" pitchFamily="34" charset="0"/>
              </a:rPr>
              <a:t>при процента </a:t>
            </a:r>
            <a:r>
              <a:rPr lang="bg-BG" sz="2800" dirty="0">
                <a:latin typeface="EC Square Sans Pro Extra Black" panose="020B0506040000020004" pitchFamily="34" charset="0"/>
              </a:rPr>
              <a:t>на </a:t>
            </a:r>
            <a:r>
              <a:rPr lang="bg-BG" sz="2800" dirty="0" smtClean="0">
                <a:latin typeface="EC Square Sans Pro Extra Black" panose="020B0506040000020004" pitchFamily="34" charset="0"/>
              </a:rPr>
              <a:t>грешки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4932040" cy="3529013"/>
          </a:xfrm>
        </p:spPr>
        <p:txBody>
          <a:bodyPr/>
          <a:lstStyle/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ru-RU" sz="1800" i="0" dirty="0">
                <a:latin typeface="EC Square Sans Pro" panose="020B0506040000020004" pitchFamily="34" charset="0"/>
              </a:rPr>
              <a:t>Спиране на тенденцията </a:t>
            </a:r>
            <a:r>
              <a:rPr lang="ru-RU" sz="1800" i="0" dirty="0" smtClean="0">
                <a:latin typeface="EC Square Sans Pro" panose="020B0506040000020004" pitchFamily="34" charset="0"/>
              </a:rPr>
              <a:t>към </a:t>
            </a:r>
            <a:r>
              <a:rPr lang="ru-RU" sz="1800" i="0" dirty="0">
                <a:latin typeface="EC Square Sans Pro" panose="020B0506040000020004" pitchFamily="34" charset="0"/>
              </a:rPr>
              <a:t>повишаване на процента на </a:t>
            </a:r>
            <a:r>
              <a:rPr lang="ru-RU" sz="1800" i="0" dirty="0" smtClean="0">
                <a:latin typeface="EC Square Sans Pro" panose="020B0506040000020004" pitchFamily="34" charset="0"/>
              </a:rPr>
              <a:t>грешки, вкл.  в резултат от </a:t>
            </a:r>
            <a:r>
              <a:rPr lang="ru-RU" sz="1800" i="0" dirty="0">
                <a:latin typeface="EC Square Sans Pro" panose="020B0506040000020004" pitchFamily="34" charset="0"/>
              </a:rPr>
              <a:t>ефективно прилагане на финансови корекции и превантивни мерки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6059" y="6265118"/>
            <a:ext cx="2895600" cy="476250"/>
          </a:xfrm>
        </p:spPr>
        <p:txBody>
          <a:bodyPr/>
          <a:lstStyle/>
          <a:p>
            <a:r>
              <a:rPr lang="bg-BG" altLang="en-US" dirty="0"/>
              <a:t>Източник</a:t>
            </a:r>
            <a:r>
              <a:rPr lang="en-GB" altLang="en-US" dirty="0"/>
              <a:t>: EC</a:t>
            </a:r>
            <a:r>
              <a:rPr lang="bg-BG" altLang="en-US" dirty="0"/>
              <a:t>П</a:t>
            </a:r>
            <a:r>
              <a:rPr lang="en-GB" altLang="en-US" dirty="0"/>
              <a:t> 2014</a:t>
            </a:r>
            <a:r>
              <a:rPr lang="bg-BG" altLang="en-US" dirty="0"/>
              <a:t> г.</a:t>
            </a:r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t="30730" r="21457" b="37530"/>
          <a:stretch/>
        </p:blipFill>
        <p:spPr bwMode="auto">
          <a:xfrm>
            <a:off x="0" y="4509120"/>
            <a:ext cx="54277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164288" y="6597352"/>
            <a:ext cx="1975892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altLang="en-US" b="1" i="1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8064" y="2348880"/>
            <a:ext cx="3384376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i="0" kern="0" dirty="0" smtClean="0">
                <a:latin typeface="EC Square Sans Pro" panose="020B0506040000020004" pitchFamily="34" charset="0"/>
              </a:rPr>
              <a:t>Стабилност през последните 3 години</a:t>
            </a:r>
            <a:endParaRPr lang="en-GB" sz="1800" i="0" kern="0" dirty="0" smtClean="0">
              <a:latin typeface="EC Square Sans Pro" panose="020B0506040000020004" pitchFamily="34" charset="0"/>
            </a:endParaRPr>
          </a:p>
          <a:p>
            <a:endParaRPr lang="en-GB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39753" r="25812" b="31605"/>
          <a:stretch/>
        </p:blipFill>
        <p:spPr bwMode="auto">
          <a:xfrm>
            <a:off x="5256634" y="4366344"/>
            <a:ext cx="3818953" cy="1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5636840" y="626511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bg-BG" altLang="en-US" dirty="0"/>
              <a:t>Източник</a:t>
            </a:r>
            <a:r>
              <a:rPr lang="en-GB" altLang="en-US" dirty="0"/>
              <a:t>: EC</a:t>
            </a:r>
            <a:r>
              <a:rPr lang="bg-BG" altLang="en-US" dirty="0"/>
              <a:t>П</a:t>
            </a:r>
            <a:r>
              <a:rPr lang="en-GB" altLang="en-US"/>
              <a:t> </a:t>
            </a:r>
            <a:r>
              <a:rPr lang="en-GB" altLang="en-US" smtClean="0"/>
              <a:t>2015 </a:t>
            </a:r>
            <a:r>
              <a:rPr lang="bg-BG" altLang="en-US" smtClean="0"/>
              <a:t>г</a:t>
            </a:r>
            <a:r>
              <a:rPr lang="bg-BG" altLang="en-US" dirty="0"/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89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6804248" y="3284984"/>
            <a:ext cx="2088232" cy="2880320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3284984"/>
            <a:ext cx="1872208" cy="3312368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56271"/>
            <a:ext cx="8856984" cy="936625"/>
          </a:xfrm>
        </p:spPr>
        <p:txBody>
          <a:bodyPr/>
          <a:lstStyle/>
          <a:p>
            <a:pPr algn="ctr"/>
            <a:r>
              <a:rPr lang="en-US" sz="2800" dirty="0" smtClean="0">
                <a:latin typeface="EC Square Sans Pro Extra Black" panose="020B0506040000020004" pitchFamily="34" charset="0"/>
              </a:rPr>
              <a:t>3. </a:t>
            </a:r>
            <a:r>
              <a:rPr lang="bg-BG" sz="2800" dirty="0" smtClean="0">
                <a:latin typeface="EC Square Sans Pro Extra Black" panose="020B0506040000020004" pitchFamily="34" charset="0"/>
              </a:rPr>
              <a:t>Как ни ОЦЕНЯВАТ</a:t>
            </a:r>
            <a:r>
              <a:rPr lang="en-US" sz="2800" dirty="0" smtClean="0">
                <a:latin typeface="EC Square Sans Pro Extra Black" panose="020B0506040000020004" pitchFamily="34" charset="0"/>
              </a:rPr>
              <a:t>?</a:t>
            </a:r>
            <a:br>
              <a:rPr lang="en-US" sz="2800" dirty="0" smtClean="0">
                <a:latin typeface="EC Square Sans Pro Extra Black" panose="020B0506040000020004" pitchFamily="34" charset="0"/>
              </a:rPr>
            </a:br>
            <a:r>
              <a:rPr lang="bg-BG" sz="2000" dirty="0" smtClean="0">
                <a:latin typeface="EC Square Sans Pro Extra Black" panose="020B0506040000020004" pitchFamily="34" charset="0"/>
              </a:rPr>
              <a:t>Управляване на законосъобразността и рисковете</a:t>
            </a:r>
            <a:endParaRPr lang="en-GB" sz="2800" dirty="0">
              <a:latin typeface="EC Square Sans Pro Extra Black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312989"/>
          </a:xfrm>
        </p:spPr>
        <p:txBody>
          <a:bodyPr/>
          <a:lstStyle/>
          <a:p>
            <a:pPr algn="ctr"/>
            <a:r>
              <a:rPr lang="bg-BG" kern="1200" dirty="0" smtClean="0">
                <a:effectLst/>
                <a:latin typeface="EC Square Sans Pro" panose="020B0506040000020004" pitchFamily="34" charset="0"/>
              </a:rPr>
              <a:t>В случай, че нивото на грешки все още продължава да е високо</a:t>
            </a:r>
            <a:r>
              <a:rPr lang="en-GB" kern="1200" dirty="0" smtClean="0">
                <a:effectLst/>
                <a:latin typeface="EC Square Sans Pro" panose="020B0506040000020004" pitchFamily="34" charset="0"/>
              </a:rPr>
              <a:t>… 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1062" y="4232997"/>
            <a:ext cx="1600200" cy="749811"/>
          </a:xfrm>
          <a:prstGeom prst="roundRect">
            <a:avLst/>
          </a:prstGeom>
          <a:solidFill>
            <a:srgbClr val="0070C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Допълнителни</a:t>
            </a:r>
            <a:r>
              <a:rPr kumimoji="0" lang="bg-BG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 икономически ефективни контроли</a:t>
            </a:r>
            <a:r>
              <a: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99792" y="3429000"/>
            <a:ext cx="1601470" cy="720080"/>
          </a:xfrm>
          <a:prstGeom prst="roundRect">
            <a:avLst/>
          </a:prstGeom>
          <a:solidFill>
            <a:srgbClr val="0070C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Допълнително опростяване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 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C Square Sans Pro" panose="020B0506040000020004" pitchFamily="34" charset="0"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3933056"/>
            <a:ext cx="1443608" cy="965835"/>
          </a:xfrm>
          <a:prstGeom prst="roundRect">
            <a:avLst/>
          </a:prstGeom>
          <a:solidFill>
            <a:srgbClr val="FFD624"/>
          </a:solidFill>
          <a:ln w="6350" cap="flat" cmpd="sng" algn="ctr">
            <a:solidFill>
              <a:srgbClr val="FFD62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100" kern="0" dirty="0" smtClean="0">
                <a:solidFill>
                  <a:srgbClr val="4A442A"/>
                </a:solidFill>
                <a:latin typeface="EC Square Sans Pro" panose="020B0506040000020004" pitchFamily="34" charset="0"/>
                <a:ea typeface="Calibri"/>
                <a:cs typeface="Times New Roman"/>
              </a:rPr>
              <a:t>Многогодишният процент остатъчни грешки е </a:t>
            </a:r>
            <a:r>
              <a:rPr lang="bg-BG" sz="1100" b="1" kern="0" dirty="0" smtClean="0">
                <a:solidFill>
                  <a:srgbClr val="4A442A"/>
                </a:solidFill>
                <a:latin typeface="EC Square Sans Pro" panose="020B0506040000020004" pitchFamily="34" charset="0"/>
                <a:ea typeface="Calibri"/>
                <a:cs typeface="Times New Roman"/>
              </a:rPr>
              <a:t>твърде висок</a:t>
            </a:r>
            <a:endParaRPr lang="en-GB" sz="1100" b="1" kern="0" dirty="0">
              <a:solidFill>
                <a:sysClr val="window" lastClr="FFFFFF"/>
              </a:solidFill>
              <a:latin typeface="EC Square Sans Pro" panose="020B0506040000020004" pitchFamily="34" charset="0"/>
              <a:ea typeface="Calibri"/>
              <a:cs typeface="Times New Roman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99792" y="5065640"/>
            <a:ext cx="1601470" cy="1396204"/>
          </a:xfrm>
          <a:prstGeom prst="roundRect">
            <a:avLst/>
          </a:prstGeom>
          <a:solidFill>
            <a:srgbClr val="0070C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По-задълбочен анализ на структурните причини за грешки</a:t>
            </a:r>
            <a:r>
              <a:rPr kumimoji="0" lang="bg-BG" sz="115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 в държавите членки</a:t>
            </a:r>
            <a:endParaRPr kumimoji="0" lang="en-GB" sz="11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C Square Sans Pro" panose="020B0506040000020004" pitchFamily="34" charset="0"/>
              <a:ea typeface="Calibri"/>
              <a:cs typeface="Times New Roman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499992" y="3861048"/>
            <a:ext cx="1440160" cy="1224136"/>
          </a:xfrm>
          <a:prstGeom prst="roundRect">
            <a:avLst/>
          </a:prstGeom>
          <a:solidFill>
            <a:srgbClr val="FFD624"/>
          </a:solidFill>
          <a:ln w="6350" cap="flat" cmpd="sng" algn="ctr">
            <a:solidFill>
              <a:srgbClr val="FFD62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A442A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Многогодишният</a:t>
            </a:r>
            <a:r>
              <a:rPr kumimoji="0" lang="bg-BG" sz="1100" b="0" i="0" u="none" strike="noStrike" kern="0" cap="none" spc="0" normalizeH="0" noProof="0" dirty="0" smtClean="0">
                <a:ln>
                  <a:noFill/>
                </a:ln>
                <a:solidFill>
                  <a:srgbClr val="4A442A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 процент остатъчни </a:t>
            </a:r>
            <a:r>
              <a:rPr kumimoji="0" lang="bg-BG" sz="1100" b="1" i="0" u="none" strike="noStrike" kern="0" cap="none" spc="0" normalizeH="0" noProof="0" dirty="0" smtClean="0">
                <a:ln>
                  <a:noFill/>
                </a:ln>
                <a:solidFill>
                  <a:srgbClr val="4A442A"/>
                </a:solidFill>
                <a:effectLst/>
                <a:uLnTx/>
                <a:uFillTx/>
                <a:latin typeface="EC Square Sans Pro" panose="020B0506040000020004" pitchFamily="34" charset="0"/>
                <a:ea typeface="Calibri"/>
                <a:cs typeface="Times New Roman"/>
              </a:rPr>
              <a:t>грешки все още е твърде висок</a:t>
            </a:r>
            <a:r>
              <a:rPr lang="en-GB" sz="1100" b="1" kern="0" dirty="0" smtClean="0">
                <a:solidFill>
                  <a:srgbClr val="000000"/>
                </a:solidFill>
                <a:latin typeface="EC Square Sans Pro" panose="020B0506040000020004" pitchFamily="34" charset="0"/>
                <a:ea typeface="Calibri"/>
                <a:cs typeface="Times New Roman"/>
              </a:rPr>
              <a:t> ???</a:t>
            </a:r>
            <a:endParaRPr lang="en-GB" sz="1100" b="1" kern="0" dirty="0">
              <a:solidFill>
                <a:sysClr val="window" lastClr="FFFFFF"/>
              </a:solidFill>
              <a:latin typeface="EC Square Sans Pro" panose="020B0506040000020004" pitchFamily="34" charset="0"/>
              <a:ea typeface="Calibri"/>
              <a:cs typeface="Times New Roman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76256" y="3645024"/>
            <a:ext cx="1944216" cy="687070"/>
          </a:xfrm>
          <a:prstGeom prst="roundRect">
            <a:avLst/>
          </a:prstGeom>
          <a:solidFill>
            <a:srgbClr val="0070C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kern="0" dirty="0" smtClean="0">
                <a:solidFill>
                  <a:sysClr val="window" lastClr="FFFFFF"/>
                </a:solidFill>
                <a:latin typeface="EC Square Sans Pro" panose="020B0506040000020004" pitchFamily="34" charset="0"/>
                <a:ea typeface="Calibri"/>
                <a:cs typeface="Times New Roman"/>
              </a:rPr>
              <a:t>Преработване на програмата</a:t>
            </a:r>
            <a:endParaRPr lang="en-GB" b="1" kern="0" dirty="0">
              <a:solidFill>
                <a:sysClr val="window" lastClr="FFFFFF"/>
              </a:solidFill>
              <a:latin typeface="EC Square Sans Pro" panose="020B0506040000020004" pitchFamily="34" charset="0"/>
              <a:ea typeface="Calibri"/>
              <a:cs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876256" y="4437112"/>
            <a:ext cx="1944216" cy="1361040"/>
          </a:xfrm>
          <a:prstGeom prst="roundRect">
            <a:avLst/>
          </a:prstGeom>
          <a:solidFill>
            <a:srgbClr val="0070C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kern="0" dirty="0" smtClean="0">
                <a:solidFill>
                  <a:sysClr val="window" lastClr="FFFFFF"/>
                </a:solidFill>
                <a:latin typeface="EC Square Sans Pro" panose="020B0506040000020004" pitchFamily="34" charset="0"/>
                <a:ea typeface="Calibri"/>
                <a:cs typeface="Times New Roman"/>
              </a:rPr>
              <a:t>Възможни бюджетни решения на база оценка  на представянето/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kern="0" dirty="0" smtClean="0">
                <a:solidFill>
                  <a:sysClr val="window" lastClr="FFFFFF"/>
                </a:solidFill>
                <a:latin typeface="EC Square Sans Pro" panose="020B0506040000020004" pitchFamily="34" charset="0"/>
                <a:ea typeface="Calibri"/>
                <a:cs typeface="Times New Roman"/>
              </a:rPr>
              <a:t>грешки в програмата</a:t>
            </a:r>
            <a:endParaRPr kumimoji="0" lang="en-GB" sz="11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C Square Sans Pro" panose="020B0506040000020004" pitchFamily="34" charset="0"/>
              <a:ea typeface="Calibri"/>
              <a:cs typeface="Times New Roman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839144" y="4293096"/>
            <a:ext cx="648072" cy="408962"/>
          </a:xfrm>
          <a:prstGeom prst="rightArrow">
            <a:avLst/>
          </a:prstGeom>
          <a:solidFill>
            <a:srgbClr val="FFD62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084168" y="4293096"/>
            <a:ext cx="648072" cy="408962"/>
          </a:xfrm>
          <a:prstGeom prst="rightArrow">
            <a:avLst/>
          </a:prstGeom>
          <a:solidFill>
            <a:srgbClr val="FFD62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8964488" cy="4392488"/>
          </a:xfrm>
        </p:spPr>
        <p:txBody>
          <a:bodyPr/>
          <a:lstStyle/>
          <a:p>
            <a:pPr marL="355600" indent="0">
              <a:lnSpc>
                <a:spcPct val="150000"/>
              </a:lnSpc>
              <a:buClr>
                <a:srgbClr val="0F5494"/>
              </a:buClr>
              <a:buNone/>
              <a:defRPr/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Европейската сметна палата</a:t>
            </a:r>
            <a:endParaRPr lang="en-GB" sz="1800" b="1" i="0" dirty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i="0" dirty="0" smtClean="0">
                <a:latin typeface="EC Square Sans Pro" panose="020B0506040000020004" pitchFamily="34" charset="0"/>
              </a:rPr>
              <a:t>Глава </a:t>
            </a:r>
            <a:r>
              <a:rPr lang="bg-BG" sz="1800" i="0" dirty="0">
                <a:latin typeface="EC Square Sans Pro" panose="020B0506040000020004" pitchFamily="34" charset="0"/>
              </a:rPr>
              <a:t>в Годишния доклад </a:t>
            </a:r>
            <a:r>
              <a:rPr lang="bg-BG" sz="1800" i="0" dirty="0" smtClean="0">
                <a:latin typeface="EC Square Sans Pro" panose="020B0506040000020004" pitchFamily="34" charset="0"/>
              </a:rPr>
              <a:t>по представянето</a:t>
            </a:r>
            <a:endParaRPr lang="en-GB" sz="1800" i="0" dirty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i="0" dirty="0" smtClean="0">
                <a:latin typeface="EC Square Sans Pro" panose="020B0506040000020004" pitchFamily="34" charset="0"/>
              </a:rPr>
              <a:t>Специални доклади по различни теми</a:t>
            </a:r>
            <a:endParaRPr lang="en-GB" sz="1800" i="0" dirty="0">
              <a:latin typeface="EC Square Sans Pro" panose="020B0506040000020004" pitchFamily="34" charset="0"/>
            </a:endParaRPr>
          </a:p>
          <a:p>
            <a:pPr marL="355600" indent="0">
              <a:lnSpc>
                <a:spcPct val="150000"/>
              </a:lnSpc>
              <a:buClr>
                <a:srgbClr val="0F5494"/>
              </a:buClr>
              <a:buNone/>
              <a:defRPr/>
            </a:pPr>
            <a:r>
              <a:rPr lang="bg-BG" sz="1600" b="1" i="0" dirty="0" smtClean="0">
                <a:latin typeface="EC Square Sans Pro" panose="020B0506040000020004" pitchFamily="34" charset="0"/>
              </a:rPr>
              <a:t>Представянето в ЕС се оценява съгласно принципите за добро финансово управление</a:t>
            </a:r>
            <a:r>
              <a:rPr lang="en-GB" sz="1600" b="1" i="0" dirty="0" smtClean="0">
                <a:latin typeface="EC Square Sans Pro" panose="020B0506040000020004" pitchFamily="34" charset="0"/>
              </a:rPr>
              <a:t> (</a:t>
            </a:r>
            <a:r>
              <a:rPr lang="bg-BG" sz="1600" b="1" i="0" dirty="0" smtClean="0">
                <a:latin typeface="EC Square Sans Pro" panose="020B0506040000020004" pitchFamily="34" charset="0"/>
              </a:rPr>
              <a:t>икономичност, ефикасност и ефективност</a:t>
            </a:r>
            <a:r>
              <a:rPr lang="en-GB" sz="1600" b="1" i="0" dirty="0" smtClean="0">
                <a:latin typeface="EC Square Sans Pro" panose="020B0506040000020004" pitchFamily="34" charset="0"/>
              </a:rPr>
              <a:t>)</a:t>
            </a:r>
            <a:r>
              <a:rPr lang="bg-BG" sz="1600" b="1" i="0" dirty="0" smtClean="0">
                <a:latin typeface="EC Square Sans Pro" panose="020B0506040000020004" pitchFamily="34" charset="0"/>
              </a:rPr>
              <a:t> </a:t>
            </a:r>
            <a:r>
              <a:rPr lang="bg-BG" sz="1600" i="0" dirty="0" smtClean="0">
                <a:latin typeface="EC Square Sans Pro" panose="020B0506040000020004" pitchFamily="34" charset="0"/>
              </a:rPr>
              <a:t>и включва:</a:t>
            </a:r>
            <a:endParaRPr lang="en-GB" sz="1600" i="0" dirty="0">
              <a:latin typeface="EC Square Sans Pro" panose="020B0506040000020004" pitchFamily="34" charset="0"/>
            </a:endParaRPr>
          </a:p>
          <a:p>
            <a:pPr marL="723900" indent="-3683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600" b="1" i="0" dirty="0" smtClean="0">
                <a:latin typeface="EC Square Sans Pro" panose="020B0506040000020004" pitchFamily="34" charset="0"/>
              </a:rPr>
              <a:t>Вложени ресурси </a:t>
            </a:r>
            <a:r>
              <a:rPr lang="bg-BG" sz="1600" i="0" dirty="0" smtClean="0">
                <a:latin typeface="EC Square Sans Pro" panose="020B0506040000020004" pitchFamily="34" charset="0"/>
              </a:rPr>
              <a:t>– финансови, човешки, материални, организационни или регулаторни мерки, необходими за изпълнението на програмата</a:t>
            </a:r>
          </a:p>
          <a:p>
            <a:pPr marL="723900" indent="-3683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600" b="1" i="0" dirty="0">
                <a:latin typeface="EC Square Sans Pro" panose="020B0506040000020004" pitchFamily="34" charset="0"/>
              </a:rPr>
              <a:t>П</a:t>
            </a:r>
            <a:r>
              <a:rPr lang="bg-BG" sz="1600" b="1" i="0" dirty="0" smtClean="0">
                <a:latin typeface="EC Square Sans Pro" panose="020B0506040000020004" pitchFamily="34" charset="0"/>
              </a:rPr>
              <a:t>родукти</a:t>
            </a:r>
            <a:r>
              <a:rPr lang="en-GB" sz="1600" i="0" dirty="0">
                <a:latin typeface="EC Square Sans Pro" panose="020B0506040000020004" pitchFamily="34" charset="0"/>
              </a:rPr>
              <a:t> –</a:t>
            </a:r>
            <a:r>
              <a:rPr lang="bg-BG" sz="1600" i="0" dirty="0" smtClean="0">
                <a:latin typeface="EC Square Sans Pro" panose="020B0506040000020004" pitchFamily="34" charset="0"/>
              </a:rPr>
              <a:t> </a:t>
            </a:r>
            <a:r>
              <a:rPr lang="bg-BG" sz="1600" i="0" dirty="0">
                <a:latin typeface="EC Square Sans Pro" panose="020B0506040000020004" pitchFamily="34" charset="0"/>
              </a:rPr>
              <a:t>показателите за резултатност на </a:t>
            </a:r>
            <a:r>
              <a:rPr lang="bg-BG" sz="1600" i="0" dirty="0" smtClean="0">
                <a:latin typeface="EC Square Sans Pro" panose="020B0506040000020004" pitchFamily="34" charset="0"/>
              </a:rPr>
              <a:t>програмата </a:t>
            </a:r>
            <a:endParaRPr lang="en-GB" sz="1600" i="0" dirty="0">
              <a:latin typeface="EC Square Sans Pro" panose="020B0506040000020004" pitchFamily="34" charset="0"/>
            </a:endParaRPr>
          </a:p>
          <a:p>
            <a:pPr marL="723900" indent="-3683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600" b="1" i="0" dirty="0" smtClean="0">
                <a:latin typeface="EC Square Sans Pro" panose="020B0506040000020004" pitchFamily="34" charset="0"/>
              </a:rPr>
              <a:t>Резултати</a:t>
            </a:r>
            <a:r>
              <a:rPr lang="en-GB" sz="1600" i="0" dirty="0" smtClean="0">
                <a:latin typeface="EC Square Sans Pro" panose="020B0506040000020004" pitchFamily="34" charset="0"/>
              </a:rPr>
              <a:t> </a:t>
            </a:r>
            <a:r>
              <a:rPr lang="en-GB" sz="1600" i="0" dirty="0">
                <a:latin typeface="EC Square Sans Pro" panose="020B0506040000020004" pitchFamily="34" charset="0"/>
              </a:rPr>
              <a:t>– </a:t>
            </a:r>
            <a:r>
              <a:rPr lang="bg-BG" sz="1600" i="0" dirty="0" smtClean="0">
                <a:latin typeface="EC Square Sans Pro" panose="020B0506040000020004" pitchFamily="34" charset="0"/>
              </a:rPr>
              <a:t>непосредствените ефекти от програмата върху директните адресати или получатели</a:t>
            </a:r>
          </a:p>
          <a:p>
            <a:pPr marL="723900" indent="-3683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600" b="1" i="0" dirty="0" smtClean="0">
                <a:latin typeface="EC Square Sans Pro" panose="020B0506040000020004" pitchFamily="34" charset="0"/>
              </a:rPr>
              <a:t>Въздействия</a:t>
            </a:r>
            <a:r>
              <a:rPr lang="en-GB" sz="1600" i="0" dirty="0" smtClean="0">
                <a:latin typeface="EC Square Sans Pro" panose="020B0506040000020004" pitchFamily="34" charset="0"/>
              </a:rPr>
              <a:t> </a:t>
            </a:r>
            <a:r>
              <a:rPr lang="en-GB" sz="1600" i="0" dirty="0">
                <a:latin typeface="EC Square Sans Pro" panose="020B0506040000020004" pitchFamily="34" charset="0"/>
              </a:rPr>
              <a:t>– </a:t>
            </a:r>
            <a:r>
              <a:rPr lang="bg-BG" sz="1600" i="0" dirty="0" smtClean="0">
                <a:latin typeface="EC Square Sans Pro" panose="020B0506040000020004" pitchFamily="34" charset="0"/>
              </a:rPr>
              <a:t>дългосрочни промени в обществото, които поне частично се дължат на действия на ЕС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936625"/>
          </a:xfrm>
        </p:spPr>
        <p:txBody>
          <a:bodyPr/>
          <a:lstStyle/>
          <a:p>
            <a:pPr algn="ctr"/>
            <a:r>
              <a:rPr lang="en-US" sz="2800" dirty="0" smtClean="0">
                <a:latin typeface="EC Square Sans Pro Extra Black" panose="020B0506040000020004" pitchFamily="34" charset="0"/>
              </a:rPr>
              <a:t>3. </a:t>
            </a:r>
            <a:r>
              <a:rPr lang="bg-BG" sz="2800" dirty="0" smtClean="0">
                <a:latin typeface="EC Square Sans Pro Extra Black" panose="020B0506040000020004" pitchFamily="34" charset="0"/>
              </a:rPr>
              <a:t>Как ни ОЦЕНЯВАТ</a:t>
            </a:r>
            <a:r>
              <a:rPr lang="en-US" sz="2800" dirty="0" smtClean="0">
                <a:latin typeface="EC Square Sans Pro Extra Black" panose="020B0506040000020004" pitchFamily="34" charset="0"/>
              </a:rPr>
              <a:t>?</a:t>
            </a:r>
            <a:br>
              <a:rPr lang="en-US" sz="2800" dirty="0" smtClean="0">
                <a:latin typeface="EC Square Sans Pro Extra Black" panose="020B0506040000020004" pitchFamily="34" charset="0"/>
              </a:rPr>
            </a:br>
            <a:r>
              <a:rPr lang="bg-BG" sz="2000" dirty="0" smtClean="0">
                <a:latin typeface="EC Square Sans Pro Extra Black" panose="020B0506040000020004" pitchFamily="34" charset="0"/>
              </a:rPr>
              <a:t>Представяне (постигнати резултати)</a:t>
            </a:r>
            <a:endParaRPr lang="en-GB" sz="2800" dirty="0">
              <a:latin typeface="EC Square Sans Pro Extra Black" panose="020B05060400000200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EC Square Sans Pro" panose="020B0506040000020004" pitchFamily="34" charset="0"/>
              </a:rPr>
              <a:t>4. </a:t>
            </a:r>
            <a:r>
              <a:rPr lang="bg-BG" dirty="0" smtClean="0">
                <a:latin typeface="EC Square Sans Pro" panose="020B0506040000020004" pitchFamily="34" charset="0"/>
              </a:rPr>
              <a:t>КАК комуникираме</a:t>
            </a:r>
            <a:r>
              <a:rPr lang="en-GB" dirty="0" smtClean="0">
                <a:latin typeface="EC Square Sans Pro" panose="020B0506040000020004" pitchFamily="34" charset="0"/>
              </a:rPr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540"/>
          </a:xfrm>
        </p:spPr>
        <p:txBody>
          <a:bodyPr/>
          <a:lstStyle/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endParaRPr lang="en-GB" sz="1800" i="0" dirty="0" smtClean="0">
              <a:latin typeface="EC Square Sans Pro" panose="020B0506040000020004" pitchFamily="34" charset="0"/>
            </a:endParaRPr>
          </a:p>
          <a:p>
            <a:pPr algn="r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Заинтересовани </a:t>
            </a:r>
          </a:p>
          <a:p>
            <a:pPr algn="r">
              <a:buClr>
                <a:srgbClr val="0F5494"/>
              </a:buClr>
              <a:buNone/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лица в ЕС</a:t>
            </a:r>
            <a:endParaRPr lang="en-GB" sz="1800" i="0" dirty="0" smtClean="0">
              <a:latin typeface="EC Square Sans Pro" panose="020B0506040000020004" pitchFamily="34" charset="0"/>
            </a:endParaRPr>
          </a:p>
          <a:p>
            <a:pPr algn="r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bg-BG" sz="1800" b="1" i="0" dirty="0" err="1" smtClean="0">
                <a:latin typeface="EC Square Sans Pro" panose="020B0506040000020004" pitchFamily="34" charset="0"/>
              </a:rPr>
              <a:t>Бенефициери</a:t>
            </a:r>
            <a:r>
              <a:rPr lang="en-GB" sz="1800" b="1" i="0" dirty="0" smtClean="0">
                <a:latin typeface="EC Square Sans Pro" panose="020B0506040000020004" pitchFamily="34" charset="0"/>
              </a:rPr>
              <a:t> </a:t>
            </a:r>
          </a:p>
          <a:p>
            <a:pPr algn="r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Граждани</a:t>
            </a:r>
            <a:endParaRPr lang="en-GB" sz="1800" b="1" i="0" dirty="0" smtClean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endParaRPr lang="en-US" sz="1800" b="1" i="0" dirty="0">
              <a:latin typeface="EC Square Sans Pro" panose="020B0506040000020004" pitchFamily="34" charset="0"/>
            </a:endParaRPr>
          </a:p>
          <a:p>
            <a:pPr marL="0" indent="0">
              <a:buClr>
                <a:srgbClr val="0F5494"/>
              </a:buClr>
              <a:buNone/>
            </a:pPr>
            <a:endParaRPr lang="en-GB" sz="1800" i="0" dirty="0" smtClean="0">
              <a:latin typeface="EC Square Sans Pro" panose="020B05060400000200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050" name="Picture 2" descr="U:\2015 - BUDGET FOCUSED ON RESULTS\Conference\BFOR conference brochure\pix\Robin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0" y="1988840"/>
            <a:ext cx="5796136" cy="38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2015 - BUDGET FOCUSED ON RESULTS\Conference\BFOR conference brochure\pix\vp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13" y="4221088"/>
            <a:ext cx="3596251" cy="23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EC Square Sans Pro Extra Black" panose="020B0506040000020004" pitchFamily="34" charset="0"/>
              </a:rPr>
              <a:t>Кои са ключовите фактори за успех</a:t>
            </a:r>
            <a:r>
              <a:rPr lang="en-US" dirty="0" smtClean="0">
                <a:latin typeface="EC Square Sans Pro Extra Black" panose="020B0506040000020004" pitchFamily="34" charset="0"/>
              </a:rPr>
              <a:t>?</a:t>
            </a:r>
            <a:endParaRPr lang="en-GB" dirty="0">
              <a:latin typeface="EC Square Sans Pro Extra Black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Фокус върху резултатите</a:t>
            </a:r>
          </a:p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Опростяване на правилата</a:t>
            </a:r>
          </a:p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Финансови корекции и възстановени суми</a:t>
            </a:r>
          </a:p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Сътрудничество с държавите членки</a:t>
            </a:r>
            <a:endParaRPr lang="en-US" i="0" dirty="0" smtClean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Гъвкавост</a:t>
            </a:r>
            <a:endParaRPr lang="en-US" i="0" dirty="0" smtClean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Ефект на </a:t>
            </a:r>
            <a:r>
              <a:rPr lang="bg-BG" i="0" dirty="0" err="1" smtClean="0">
                <a:latin typeface="EC Square Sans Pro" panose="020B0506040000020004" pitchFamily="34" charset="0"/>
              </a:rPr>
              <a:t>ливъридж</a:t>
            </a:r>
            <a:endParaRPr lang="en-US" i="0" dirty="0" smtClean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</a:pPr>
            <a:r>
              <a:rPr lang="bg-BG" i="0" dirty="0" smtClean="0">
                <a:latin typeface="EC Square Sans Pro" panose="020B0506040000020004" pitchFamily="34" charset="0"/>
              </a:rPr>
              <a:t>Отчетност и отговорност</a:t>
            </a:r>
            <a:endParaRPr lang="en-US" i="0" dirty="0" smtClean="0">
              <a:latin typeface="EC Square Sans Pro" panose="020B0506040000020004" pitchFamily="34" charset="0"/>
            </a:endParaRPr>
          </a:p>
          <a:p>
            <a:endParaRPr lang="en-US" i="0" dirty="0">
              <a:latin typeface="EC Square Sans Pro" panose="020B0506040000020004" pitchFamily="34" charset="0"/>
            </a:endParaRPr>
          </a:p>
          <a:p>
            <a:r>
              <a:rPr lang="en-US" i="0" dirty="0" smtClean="0">
                <a:latin typeface="EC Square Sans Pro" panose="020B0506040000020004" pitchFamily="34" charset="0"/>
                <a:sym typeface="Wingdings" panose="05000000000000000000" pitchFamily="2" charset="2"/>
              </a:rPr>
              <a:t> </a:t>
            </a:r>
            <a:r>
              <a:rPr lang="bg-BG" i="0" dirty="0" smtClean="0">
                <a:latin typeface="EC Square Sans Pro" panose="020B0506040000020004" pitchFamily="34" charset="0"/>
                <a:sym typeface="Wingdings" panose="05000000000000000000" pitchFamily="2" charset="2"/>
              </a:rPr>
              <a:t>Външните одитори имат важна роля</a:t>
            </a:r>
            <a:endParaRPr lang="en-US" i="0" dirty="0" smtClean="0">
              <a:latin typeface="EC Square Sans Pro" panose="020B0506040000020004" pitchFamily="34" charset="0"/>
            </a:endParaRPr>
          </a:p>
          <a:p>
            <a:endParaRPr lang="en-GB" i="0" dirty="0">
              <a:latin typeface="EC Square Sans Pro" panose="020B05060400000200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bg-BG" dirty="0" smtClean="0">
                <a:latin typeface="EC Square Sans Pro" panose="020B0506040000020004" pitchFamily="34" charset="0"/>
              </a:rPr>
              <a:t>Бюджет на ЕС</a:t>
            </a:r>
            <a:r>
              <a:rPr lang="fr-BE" dirty="0" smtClean="0">
                <a:latin typeface="EC Square Sans Pro" panose="020B0506040000020004" pitchFamily="34" charset="0"/>
              </a:rPr>
              <a:t> 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565"/>
          </a:xfrm>
        </p:spPr>
        <p:txBody>
          <a:bodyPr/>
          <a:lstStyle/>
          <a:p>
            <a:r>
              <a:rPr lang="bg-BG" sz="1600" b="1" i="0" dirty="0" smtClean="0">
                <a:latin typeface="EC Square Sans Pro" panose="020B0506040000020004" pitchFamily="34" charset="0"/>
              </a:rPr>
              <a:t>Бюджет на ЕС</a:t>
            </a:r>
            <a:endParaRPr lang="fr-BE" sz="1600" b="1" i="0" dirty="0" smtClean="0">
              <a:latin typeface="EC Square Sans Pro" panose="020B0506040000020004" pitchFamily="34" charset="0"/>
            </a:endParaRPr>
          </a:p>
          <a:p>
            <a:r>
              <a:rPr lang="en-GB" sz="1600" dirty="0">
                <a:latin typeface="EC Square Sans Pro" panose="020B0506040000020004" pitchFamily="34" charset="0"/>
                <a:hlinkClick r:id="rId3"/>
              </a:rPr>
              <a:t>http://</a:t>
            </a:r>
            <a:r>
              <a:rPr lang="en-GB" sz="1600" dirty="0" smtClean="0">
                <a:latin typeface="EC Square Sans Pro" panose="020B0506040000020004" pitchFamily="34" charset="0"/>
                <a:hlinkClick r:id="rId3"/>
              </a:rPr>
              <a:t>ec.europa.eu/budget/index_en.cfm</a:t>
            </a:r>
            <a:endParaRPr lang="en-GB" sz="1600" dirty="0" smtClean="0">
              <a:latin typeface="EC Square Sans Pro" panose="020B0506040000020004" pitchFamily="34" charset="0"/>
            </a:endParaRPr>
          </a:p>
          <a:p>
            <a:endParaRPr lang="en-GB" sz="1600" dirty="0" smtClean="0">
              <a:latin typeface="EC Square Sans Pro" panose="020B0506040000020004" pitchFamily="34" charset="0"/>
            </a:endParaRPr>
          </a:p>
          <a:p>
            <a:r>
              <a:rPr lang="bg-BG" sz="1600" b="1" i="0" dirty="0" smtClean="0">
                <a:latin typeface="EC Square Sans Pro" panose="020B0506040000020004" pitchFamily="34" charset="0"/>
              </a:rPr>
              <a:t>База данни за проекти</a:t>
            </a:r>
            <a:endParaRPr lang="en-GB" sz="1600" b="1" i="0" dirty="0" smtClean="0">
              <a:latin typeface="EC Square Sans Pro" panose="020B0506040000020004" pitchFamily="34" charset="0"/>
            </a:endParaRPr>
          </a:p>
          <a:p>
            <a:r>
              <a:rPr lang="en-GB" sz="1600" dirty="0" smtClean="0">
                <a:latin typeface="EC Square Sans Pro" panose="020B0506040000020004" pitchFamily="34" charset="0"/>
                <a:hlinkClick r:id="rId4"/>
              </a:rPr>
              <a:t>http://ec.europa.eu/budget/euprojects/</a:t>
            </a:r>
            <a:endParaRPr lang="en-GB" sz="1600" dirty="0" smtClean="0">
              <a:latin typeface="EC Square Sans Pro" panose="020B0506040000020004" pitchFamily="34" charset="0"/>
            </a:endParaRPr>
          </a:p>
          <a:p>
            <a:endParaRPr lang="en-GB" sz="1600" dirty="0" smtClean="0">
              <a:latin typeface="EC Square Sans Pro" panose="020B0506040000020004" pitchFamily="34" charset="0"/>
            </a:endParaRPr>
          </a:p>
          <a:p>
            <a:r>
              <a:rPr lang="ru-RU" sz="1600" b="1" i="0" dirty="0">
                <a:latin typeface="EC Square Sans Pro" panose="020B0506040000020004" pitchFamily="34" charset="0"/>
              </a:rPr>
              <a:t>Бюджет на ЕС фокусиран върху </a:t>
            </a:r>
            <a:r>
              <a:rPr lang="ru-RU" sz="1600" b="1" i="0" dirty="0" smtClean="0">
                <a:latin typeface="EC Square Sans Pro" panose="020B0506040000020004" pitchFamily="34" charset="0"/>
              </a:rPr>
              <a:t>резултатите </a:t>
            </a:r>
            <a:r>
              <a:rPr lang="bg-BG" sz="1600" b="1" i="0" dirty="0" smtClean="0">
                <a:latin typeface="EC Square Sans Pro" panose="020B0506040000020004" pitchFamily="34" charset="0"/>
              </a:rPr>
              <a:t>- Конференция</a:t>
            </a:r>
            <a:endParaRPr lang="en-GB" sz="1600" b="1" i="0" dirty="0" smtClean="0">
              <a:latin typeface="EC Square Sans Pro" panose="020B0506040000020004" pitchFamily="34" charset="0"/>
            </a:endParaRPr>
          </a:p>
          <a:p>
            <a:r>
              <a:rPr lang="en-GB" sz="1600" dirty="0" smtClean="0">
                <a:latin typeface="EC Square Sans Pro" panose="020B0506040000020004" pitchFamily="34" charset="0"/>
                <a:hlinkClick r:id="rId5"/>
              </a:rPr>
              <a:t>http</a:t>
            </a:r>
            <a:r>
              <a:rPr lang="en-GB" sz="1600" dirty="0">
                <a:latin typeface="EC Square Sans Pro" panose="020B0506040000020004" pitchFamily="34" charset="0"/>
                <a:hlinkClick r:id="rId5"/>
              </a:rPr>
              <a:t>://</a:t>
            </a:r>
            <a:r>
              <a:rPr lang="en-GB" sz="1600" dirty="0" smtClean="0">
                <a:latin typeface="EC Square Sans Pro" panose="020B0506040000020004" pitchFamily="34" charset="0"/>
                <a:hlinkClick r:id="rId5"/>
              </a:rPr>
              <a:t>ec.europa.eu/budget/budget4results/programme/index_en.cfm</a:t>
            </a:r>
            <a:endParaRPr lang="en-GB" sz="1600" dirty="0" smtClean="0">
              <a:latin typeface="EC Square Sans Pro" panose="020B0506040000020004" pitchFamily="34" charset="0"/>
            </a:endParaRPr>
          </a:p>
          <a:p>
            <a:endParaRPr lang="fr-BE" dirty="0" smtClean="0"/>
          </a:p>
          <a:p>
            <a:r>
              <a:rPr lang="bg-BG" sz="1600" b="1" i="0" dirty="0" smtClean="0">
                <a:latin typeface="EC Square Sans Pro" panose="020B0506040000020004" pitchFamily="34" charset="0"/>
              </a:rPr>
              <a:t>Годишен цикъл на бюджета на ЕС</a:t>
            </a:r>
            <a:endParaRPr lang="en-GB" sz="1600" b="1" i="0" dirty="0" smtClean="0">
              <a:latin typeface="EC Square Sans Pro" panose="020B0506040000020004" pitchFamily="34" charset="0"/>
            </a:endParaRPr>
          </a:p>
          <a:p>
            <a:r>
              <a:rPr lang="en-GB" sz="1600" i="0" dirty="0">
                <a:latin typeface="EC Square Sans Pro" panose="020B0506040000020004" pitchFamily="34" charset="0"/>
                <a:hlinkClick r:id="rId6"/>
              </a:rPr>
              <a:t>http://</a:t>
            </a:r>
            <a:r>
              <a:rPr lang="en-GB" sz="1600" i="0" dirty="0" smtClean="0">
                <a:latin typeface="EC Square Sans Pro" panose="020B0506040000020004" pitchFamily="34" charset="0"/>
                <a:hlinkClick r:id="rId6"/>
              </a:rPr>
              <a:t>ec.europa.eu/budget/annual/index_en.cfm</a:t>
            </a:r>
            <a:endParaRPr lang="en-GB" sz="1600" i="0" dirty="0" smtClean="0">
              <a:latin typeface="EC Square Sans Pro" panose="020B0506040000020004" pitchFamily="34" charset="0"/>
            </a:endParaRPr>
          </a:p>
          <a:p>
            <a:endParaRPr lang="fr-BE" sz="1600" i="0" dirty="0" smtClean="0">
              <a:latin typeface="EC Square Sans Pro" panose="020B0506040000020004" pitchFamily="34" charset="0"/>
            </a:endParaRPr>
          </a:p>
          <a:p>
            <a:r>
              <a:rPr lang="bg-BG" sz="1600" b="1" i="0" dirty="0" smtClean="0">
                <a:latin typeface="EC Square Sans Pro" panose="020B0506040000020004" pitchFamily="34" charset="0"/>
              </a:rPr>
              <a:t>Бюджетът на ЕС в моята страна </a:t>
            </a:r>
            <a:endParaRPr lang="en-GB" sz="1600" b="1" i="0" dirty="0" smtClean="0">
              <a:latin typeface="EC Square Sans Pro" panose="020B0506040000020004" pitchFamily="34" charset="0"/>
            </a:endParaRPr>
          </a:p>
          <a:p>
            <a:r>
              <a:rPr lang="en-GB" sz="1600" i="0" dirty="0">
                <a:latin typeface="EC Square Sans Pro" panose="020B0506040000020004" pitchFamily="34" charset="0"/>
                <a:hlinkClick r:id="rId7"/>
              </a:rPr>
              <a:t>http://</a:t>
            </a:r>
            <a:r>
              <a:rPr lang="en-GB" sz="1600" i="0" dirty="0" smtClean="0">
                <a:latin typeface="EC Square Sans Pro" panose="020B0506040000020004" pitchFamily="34" charset="0"/>
                <a:hlinkClick r:id="rId7"/>
              </a:rPr>
              <a:t>ec.europa.eu/budget/mycountry/index_en.cfm</a:t>
            </a:r>
            <a:endParaRPr lang="en-GB" sz="1600" i="0" dirty="0" smtClean="0">
              <a:latin typeface="EC Square Sans Pro" panose="020B0506040000020004" pitchFamily="34" charset="0"/>
            </a:endParaRPr>
          </a:p>
          <a:p>
            <a:endParaRPr lang="en-GB" sz="1600" i="0" dirty="0">
              <a:latin typeface="EC Square Sans Pro" panose="020B05060400000200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3356992"/>
            <a:ext cx="8229600" cy="936625"/>
          </a:xfrm>
        </p:spPr>
        <p:txBody>
          <a:bodyPr/>
          <a:lstStyle/>
          <a:p>
            <a:pPr algn="ctr"/>
            <a:r>
              <a:rPr lang="bg-BG" sz="4000" dirty="0" smtClean="0">
                <a:latin typeface="EC Square Sans Pro"/>
              </a:rPr>
              <a:t>Благодаря Ви</a:t>
            </a:r>
            <a:r>
              <a:rPr lang="en-US" sz="4000" dirty="0" smtClean="0">
                <a:latin typeface="EC Square Sans Pro"/>
              </a:rPr>
              <a:t>!</a:t>
            </a:r>
            <a:endParaRPr lang="en-GB" sz="4000" dirty="0">
              <a:latin typeface="EC Squar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29625" cy="648072"/>
          </a:xfrm>
        </p:spPr>
        <p:txBody>
          <a:bodyPr/>
          <a:lstStyle/>
          <a:p>
            <a:pPr marL="216000" algn="ctr" eaLnBrk="1" hangingPunct="1">
              <a:defRPr/>
            </a:pPr>
            <a:r>
              <a:rPr lang="bg-BG" sz="4000" dirty="0" smtClean="0">
                <a:latin typeface="EC Square Sans Pro Extra Black" panose="020B0506040000020004" pitchFamily="34" charset="0"/>
              </a:rPr>
              <a:t>Съдържание</a:t>
            </a:r>
            <a:endParaRPr lang="en-GB" sz="4000" dirty="0">
              <a:latin typeface="EC Square Sans Pro Extra Black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9488"/>
            <a:ext cx="8640960" cy="4608512"/>
          </a:xfrm>
        </p:spPr>
        <p:txBody>
          <a:bodyPr/>
          <a:lstStyle/>
          <a:p>
            <a:pPr marL="723900" indent="-368300">
              <a:lnSpc>
                <a:spcPct val="200000"/>
              </a:lnSpc>
              <a:buClr>
                <a:srgbClr val="0F5494"/>
              </a:buClr>
              <a:buFont typeface="+mj-lt"/>
              <a:buAutoNum type="arabicPeriod"/>
              <a:defRPr/>
            </a:pPr>
            <a:r>
              <a:rPr lang="bg-BG" b="1" i="0" dirty="0" smtClean="0">
                <a:latin typeface="EC Square Sans Pro" panose="020B0506040000020004" pitchFamily="34" charset="0"/>
              </a:rPr>
              <a:t>Основни характеристики на бюджета на ЕС</a:t>
            </a:r>
          </a:p>
          <a:p>
            <a:pPr marL="723900" indent="-368300">
              <a:lnSpc>
                <a:spcPct val="200000"/>
              </a:lnSpc>
              <a:buClr>
                <a:srgbClr val="0F5494"/>
              </a:buClr>
              <a:buFont typeface="+mj-lt"/>
              <a:buAutoNum type="arabicPeriod"/>
              <a:defRPr/>
            </a:pPr>
            <a:r>
              <a:rPr lang="bg-BG" b="1" i="0" dirty="0" smtClean="0">
                <a:latin typeface="EC Square Sans Pro" panose="020B0506040000020004" pitchFamily="34" charset="0"/>
              </a:rPr>
              <a:t>Защо </a:t>
            </a:r>
            <a:r>
              <a:rPr lang="bg-BG" b="1" i="0" dirty="0">
                <a:latin typeface="EC Square Sans Pro" panose="020B0506040000020004" pitchFamily="34" charset="0"/>
              </a:rPr>
              <a:t>доброто представяне </a:t>
            </a:r>
            <a:r>
              <a:rPr lang="bg-BG" b="1" i="0" dirty="0" smtClean="0">
                <a:latin typeface="EC Square Sans Pro" panose="020B0506040000020004" pitchFamily="34" charset="0"/>
              </a:rPr>
              <a:t>е приоритет</a:t>
            </a:r>
            <a:r>
              <a:rPr lang="en-GB" b="1" i="0" dirty="0" smtClean="0">
                <a:latin typeface="EC Square Sans Pro" panose="020B0506040000020004" pitchFamily="34" charset="0"/>
              </a:rPr>
              <a:t>?</a:t>
            </a:r>
          </a:p>
          <a:p>
            <a:pPr marL="723900" indent="-368300">
              <a:lnSpc>
                <a:spcPct val="200000"/>
              </a:lnSpc>
              <a:buClr>
                <a:srgbClr val="0F5494"/>
              </a:buClr>
              <a:buFont typeface="+mj-lt"/>
              <a:buAutoNum type="arabicPeriod"/>
              <a:defRPr/>
            </a:pPr>
            <a:r>
              <a:rPr lang="bg-BG" b="1" i="0" dirty="0" smtClean="0">
                <a:latin typeface="EC Square Sans Pro" panose="020B0506040000020004" pitchFamily="34" charset="0"/>
              </a:rPr>
              <a:t>Какво означава "</a:t>
            </a:r>
            <a:r>
              <a:rPr lang="ru-RU" b="1" i="0" dirty="0">
                <a:latin typeface="EC Square Sans Pro" panose="020B0506040000020004" pitchFamily="34" charset="0"/>
              </a:rPr>
              <a:t>Бюджет на ЕС фокусиран върху резултатите"</a:t>
            </a:r>
            <a:r>
              <a:rPr lang="bg-BG" b="1" i="0" dirty="0" smtClean="0">
                <a:latin typeface="EC Square Sans Pro" panose="020B0506040000020004" pitchFamily="34" charset="0"/>
              </a:rPr>
              <a:t>?</a:t>
            </a:r>
            <a:endParaRPr lang="en-GB" b="1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200000"/>
              </a:lnSpc>
              <a:buClr>
                <a:srgbClr val="0F5494"/>
              </a:buClr>
              <a:buFont typeface="+mj-lt"/>
              <a:buAutoNum type="arabicPeriod"/>
              <a:defRPr/>
            </a:pPr>
            <a:r>
              <a:rPr lang="bg-BG" b="1" i="0" dirty="0" smtClean="0">
                <a:latin typeface="EC Square Sans Pro" panose="020B0506040000020004" pitchFamily="34" charset="0"/>
              </a:rPr>
              <a:t>Кои са основните фактори за успех</a:t>
            </a:r>
            <a:r>
              <a:rPr lang="en-GB" b="1" i="0" dirty="0" smtClean="0">
                <a:latin typeface="EC Square Sans Pro" panose="020B0506040000020004" pitchFamily="34" charset="0"/>
              </a:rPr>
              <a:t>?</a:t>
            </a: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2000" i="0" dirty="0" smtClean="0"/>
          </a:p>
          <a:p>
            <a:pPr marL="6985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endParaRPr lang="en-GB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576982"/>
          </a:xfrm>
        </p:spPr>
        <p:txBody>
          <a:bodyPr/>
          <a:lstStyle/>
          <a:p>
            <a:pPr algn="ctr"/>
            <a:r>
              <a:rPr lang="bg-BG" sz="2800" dirty="0" smtClean="0">
                <a:latin typeface="EC Square Sans Pro" panose="020B0506040000020004" pitchFamily="34" charset="0"/>
              </a:rPr>
              <a:t>Основни характеристики на бюджета на ЕС</a:t>
            </a:r>
            <a:endParaRPr lang="en-GB" altLang="en-US" sz="2800" dirty="0"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54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bg-BG" altLang="en-US" sz="2000" b="1" i="0" dirty="0" smtClean="0">
                <a:latin typeface="EC Square Sans Pro" panose="020B0506040000020004" pitchFamily="34" charset="0"/>
              </a:rPr>
              <a:t>Бюджетът на ЕС се</a:t>
            </a:r>
            <a:r>
              <a:rPr lang="en-GB" altLang="en-US" sz="2000" b="1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b="1" i="0" u="sng" dirty="0" smtClean="0">
                <a:latin typeface="EC Square Sans Pro" panose="020B0506040000020004" pitchFamily="34" charset="0"/>
              </a:rPr>
              <a:t>различава от националните бюджети</a:t>
            </a:r>
            <a:r>
              <a:rPr lang="en-GB" altLang="en-US" sz="2000" b="1" i="0" u="sng" dirty="0" smtClean="0">
                <a:latin typeface="EC Square Sans Pro" panose="020B0506040000020004" pitchFamily="34" charset="0"/>
              </a:rPr>
              <a:t>: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altLang="en-US" sz="1800" b="1" i="0" u="sng" dirty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defRPr/>
            </a:pPr>
            <a:r>
              <a:rPr lang="bg-BG" altLang="en-US" sz="2000" b="1" i="0" dirty="0" smtClean="0">
                <a:latin typeface="EC Square Sans Pro" panose="020B0506040000020004" pitchFamily="34" charset="0"/>
              </a:rPr>
              <a:t>Съдържание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 </a:t>
            </a:r>
            <a:r>
              <a:rPr lang="en-GB" altLang="en-US" sz="2000" i="0" dirty="0">
                <a:latin typeface="EC Square Sans Pro" panose="020B0506040000020004" pitchFamily="34" charset="0"/>
              </a:rPr>
              <a:t>– </a:t>
            </a:r>
            <a:r>
              <a:rPr lang="bg-BG" altLang="en-US" sz="2000" i="0" dirty="0" smtClean="0">
                <a:latin typeface="EC Square Sans Pro" panose="020B0506040000020004" pitchFamily="34" charset="0"/>
              </a:rPr>
              <a:t>основно финансира инвестиции, а не публични услуги и свързаната с тях администрация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 </a:t>
            </a:r>
            <a:r>
              <a:rPr lang="en-GB" altLang="en-US" sz="2000" i="0" dirty="0" smtClean="0">
                <a:latin typeface="EC Square Sans Pro" panose="020B0506040000020004" pitchFamily="34" charset="0"/>
                <a:sym typeface="Wingdings" panose="05000000000000000000" pitchFamily="2" charset="2"/>
              </a:rPr>
              <a:t> </a:t>
            </a:r>
            <a:r>
              <a:rPr lang="bg-BG" altLang="en-US" sz="2000" i="0" dirty="0">
                <a:latin typeface="EC Square Sans Pro" panose="020B0506040000020004" pitchFamily="34" charset="0"/>
                <a:sym typeface="Wingdings" panose="05000000000000000000" pitchFamily="2" charset="2"/>
              </a:rPr>
              <a:t>о</a:t>
            </a:r>
            <a:r>
              <a:rPr lang="bg-BG" altLang="en-US" sz="2000" i="0" dirty="0" smtClean="0">
                <a:latin typeface="EC Square Sans Pro" panose="020B0506040000020004" pitchFamily="34" charset="0"/>
                <a:sym typeface="Wingdings" panose="05000000000000000000" pitchFamily="2" charset="2"/>
              </a:rPr>
              <a:t>ттук и </a:t>
            </a:r>
            <a:r>
              <a:rPr lang="bg-BG" altLang="en-US" sz="2000" b="1" i="0" dirty="0" smtClean="0">
                <a:latin typeface="EC Square Sans Pro" panose="020B0506040000020004" pitchFamily="34" charset="0"/>
              </a:rPr>
              <a:t>малкият му размер</a:t>
            </a:r>
            <a:r>
              <a:rPr lang="en-GB" altLang="en-US" sz="2000" b="1" i="0" dirty="0" smtClean="0">
                <a:latin typeface="EC Square Sans Pro" panose="020B0506040000020004" pitchFamily="34" charset="0"/>
              </a:rPr>
              <a:t> </a:t>
            </a:r>
            <a:r>
              <a:rPr lang="en-GB" altLang="en-US" sz="2000" i="0" dirty="0">
                <a:latin typeface="EC Square Sans Pro" panose="020B0506040000020004" pitchFamily="34" charset="0"/>
              </a:rPr>
              <a:t>(~ 1% </a:t>
            </a:r>
            <a:r>
              <a:rPr lang="bg-BG" altLang="en-US" sz="2000" i="0" dirty="0" smtClean="0">
                <a:latin typeface="EC Square Sans Pro" panose="020B0506040000020004" pitchFamily="34" charset="0"/>
              </a:rPr>
              <a:t>от БНД на ЕС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)</a:t>
            </a:r>
            <a:endParaRPr lang="en-GB" altLang="en-US" sz="2000" i="0" dirty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defRPr/>
            </a:pPr>
            <a:r>
              <a:rPr lang="bg-BG" altLang="en-US" sz="2000" i="0" dirty="0" smtClean="0">
                <a:latin typeface="EC Square Sans Pro" panose="020B0506040000020004" pitchFamily="34" charset="0"/>
              </a:rPr>
              <a:t>Бюджетът е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b="1" i="0" dirty="0" smtClean="0">
                <a:latin typeface="EC Square Sans Pro" panose="020B0506040000020004" pitchFamily="34" charset="0"/>
              </a:rPr>
              <a:t>базиран на разходите</a:t>
            </a:r>
            <a:r>
              <a:rPr lang="en-GB" altLang="en-US" sz="2000" b="1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i="0" dirty="0" smtClean="0">
                <a:latin typeface="EC Square Sans Pro" panose="020B0506040000020004" pitchFamily="34" charset="0"/>
              </a:rPr>
              <a:t>и</a:t>
            </a:r>
            <a:r>
              <a:rPr lang="en-GB" altLang="en-US" sz="2000" b="1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i="0" dirty="0" smtClean="0">
                <a:latin typeface="EC Square Sans Pro" panose="020B0506040000020004" pitchFamily="34" charset="0"/>
              </a:rPr>
              <a:t>трябва да бъде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b="1" i="0" dirty="0" smtClean="0">
                <a:latin typeface="EC Square Sans Pro" panose="020B0506040000020004" pitchFamily="34" charset="0"/>
              </a:rPr>
              <a:t>балансиран</a:t>
            </a:r>
            <a:endParaRPr lang="en-GB" altLang="en-US" sz="2000" i="0" dirty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defRPr/>
            </a:pPr>
            <a:r>
              <a:rPr lang="bg-BG" altLang="en-US" sz="2000" b="1" i="0" dirty="0" smtClean="0">
                <a:latin typeface="EC Square Sans Pro" panose="020B0506040000020004" pitchFamily="34" charset="0"/>
              </a:rPr>
              <a:t>Многогодишен характер</a:t>
            </a:r>
            <a:endParaRPr lang="en-GB" altLang="en-US" sz="2000" i="0" dirty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defRPr/>
            </a:pPr>
            <a:r>
              <a:rPr lang="bg-BG" altLang="en-US" sz="2000" i="0" dirty="0" smtClean="0">
                <a:latin typeface="EC Square Sans Pro" panose="020B0506040000020004" pitchFamily="34" charset="0"/>
              </a:rPr>
              <a:t>Комисията е отговорна за изпълнението на бюджета, но 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80</a:t>
            </a:r>
            <a:r>
              <a:rPr lang="en-GB" altLang="en-US" sz="2000" i="0" dirty="0">
                <a:latin typeface="EC Square Sans Pro" panose="020B0506040000020004" pitchFamily="34" charset="0"/>
              </a:rPr>
              <a:t>% </a:t>
            </a:r>
            <a:r>
              <a:rPr lang="bg-BG" altLang="en-US" sz="2000" i="0" dirty="0" smtClean="0">
                <a:latin typeface="EC Square Sans Pro" panose="020B0506040000020004" pitchFamily="34" charset="0"/>
              </a:rPr>
              <a:t>от него се изпълнява </a:t>
            </a:r>
            <a:r>
              <a:rPr lang="bg-BG" altLang="en-US" sz="2000" b="1" i="0" dirty="0" smtClean="0">
                <a:latin typeface="EC Square Sans Pro" panose="020B0506040000020004" pitchFamily="34" charset="0"/>
              </a:rPr>
              <a:t>заедно</a:t>
            </a:r>
            <a:r>
              <a:rPr lang="en-GB" altLang="en-US" sz="2000" b="1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b="1" i="0" dirty="0" smtClean="0">
                <a:latin typeface="EC Square Sans Pro" panose="020B0506040000020004" pitchFamily="34" charset="0"/>
              </a:rPr>
              <a:t>с държавите членки</a:t>
            </a:r>
            <a:endParaRPr lang="en-GB" altLang="en-US" sz="2000" b="1" i="0" dirty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defRPr/>
            </a:pPr>
            <a:r>
              <a:rPr lang="bg-BG" altLang="en-US" sz="2000" b="1" i="0" dirty="0" smtClean="0">
                <a:latin typeface="EC Square Sans Pro" panose="020B0506040000020004" pitchFamily="34" charset="0"/>
              </a:rPr>
              <a:t>Стриктно контролиран</a:t>
            </a:r>
            <a:r>
              <a:rPr lang="en-GB" altLang="en-US" sz="2000" b="1" i="0" dirty="0" smtClean="0">
                <a:latin typeface="EC Square Sans Pro" panose="020B0506040000020004" pitchFamily="34" charset="0"/>
              </a:rPr>
              <a:t> </a:t>
            </a:r>
            <a:r>
              <a:rPr lang="bg-BG" altLang="en-US" sz="2000" i="0" dirty="0" smtClean="0">
                <a:latin typeface="EC Square Sans Pro" panose="020B0506040000020004" pitchFamily="34" charset="0"/>
              </a:rPr>
              <a:t>от</a:t>
            </a:r>
            <a:r>
              <a:rPr lang="en-GB" altLang="en-US" sz="2000" i="0" dirty="0" smtClean="0">
                <a:latin typeface="EC Square Sans Pro" panose="020B0506040000020004" pitchFamily="34" charset="0"/>
              </a:rPr>
              <a:t>:</a:t>
            </a:r>
          </a:p>
          <a:p>
            <a:pPr lvl="1">
              <a:buClr>
                <a:srgbClr val="0F5494"/>
              </a:buClr>
              <a:defRPr/>
            </a:pPr>
            <a:r>
              <a:rPr lang="en-GB" altLang="en-US" sz="1600" b="0" i="0" dirty="0" smtClean="0">
                <a:latin typeface="EC Square Sans Pro" panose="020B0506040000020004" pitchFamily="34" charset="0"/>
              </a:rPr>
              <a:t>1</a:t>
            </a:r>
            <a:r>
              <a:rPr lang="en-GB" altLang="en-US" sz="1600" b="0" i="0" dirty="0">
                <a:latin typeface="EC Square Sans Pro" panose="020B0506040000020004" pitchFamily="34" charset="0"/>
              </a:rPr>
              <a:t>) </a:t>
            </a:r>
            <a:r>
              <a:rPr lang="bg-BG" altLang="en-US" sz="1600" b="0" i="0" dirty="0" smtClean="0">
                <a:latin typeface="EC Square Sans Pro" panose="020B0506040000020004" pitchFamily="34" charset="0"/>
              </a:rPr>
              <a:t>Бюджетен орган </a:t>
            </a:r>
            <a:r>
              <a:rPr lang="en-GB" altLang="en-US" sz="1600" b="0" i="0" dirty="0" smtClean="0">
                <a:latin typeface="EC Square Sans Pro" panose="020B0506040000020004" pitchFamily="34" charset="0"/>
              </a:rPr>
              <a:t>(</a:t>
            </a:r>
            <a:r>
              <a:rPr lang="bg-BG" altLang="en-US" sz="1600" b="0" i="0" dirty="0" smtClean="0">
                <a:latin typeface="EC Square Sans Pro" panose="020B0506040000020004" pitchFamily="34" charset="0"/>
              </a:rPr>
              <a:t>Европейски парламент (ЕП) и Съвет</a:t>
            </a:r>
            <a:r>
              <a:rPr lang="en-GB" altLang="en-US" sz="1600" b="0" i="0" dirty="0" smtClean="0">
                <a:latin typeface="EC Square Sans Pro" panose="020B0506040000020004" pitchFamily="34" charset="0"/>
              </a:rPr>
              <a:t>)</a:t>
            </a:r>
          </a:p>
          <a:p>
            <a:pPr lvl="1">
              <a:buClr>
                <a:srgbClr val="0F5494"/>
              </a:buClr>
              <a:defRPr/>
            </a:pPr>
            <a:r>
              <a:rPr lang="en-GB" altLang="en-US" sz="1600" b="0" i="0" dirty="0" smtClean="0">
                <a:latin typeface="EC Square Sans Pro" panose="020B0506040000020004" pitchFamily="34" charset="0"/>
              </a:rPr>
              <a:t>2</a:t>
            </a:r>
            <a:r>
              <a:rPr lang="en-GB" altLang="en-US" sz="1600" b="0" i="0" dirty="0">
                <a:latin typeface="EC Square Sans Pro" panose="020B0506040000020004" pitchFamily="34" charset="0"/>
              </a:rPr>
              <a:t>) </a:t>
            </a:r>
            <a:r>
              <a:rPr lang="bg-BG" altLang="en-US" sz="1600" b="0" i="0" dirty="0" smtClean="0">
                <a:latin typeface="EC Square Sans Pro" panose="020B0506040000020004" pitchFamily="34" charset="0"/>
              </a:rPr>
              <a:t>Европейска сметна палата </a:t>
            </a:r>
            <a:r>
              <a:rPr lang="en-GB" altLang="en-US" sz="1600" b="0" i="0" dirty="0" smtClean="0">
                <a:latin typeface="EC Square Sans Pro" panose="020B0506040000020004" pitchFamily="34" charset="0"/>
              </a:rPr>
              <a:t>(</a:t>
            </a:r>
            <a:r>
              <a:rPr lang="bg-BG" altLang="en-US" sz="1600" b="0" i="0" dirty="0" smtClean="0">
                <a:latin typeface="EC Square Sans Pro" panose="020B0506040000020004" pitchFamily="34" charset="0"/>
              </a:rPr>
              <a:t>ЕСП</a:t>
            </a:r>
            <a:r>
              <a:rPr lang="en-GB" altLang="en-US" sz="1600" b="0" i="0" dirty="0" smtClean="0">
                <a:latin typeface="EC Square Sans Pro" panose="020B0506040000020004" pitchFamily="34" charset="0"/>
              </a:rPr>
              <a:t>)</a:t>
            </a:r>
          </a:p>
          <a:p>
            <a:pPr lvl="1">
              <a:buClr>
                <a:srgbClr val="0F5494"/>
              </a:buClr>
              <a:defRPr/>
            </a:pPr>
            <a:r>
              <a:rPr lang="en-GB" altLang="en-US" sz="1600" b="0" i="0" dirty="0" smtClean="0">
                <a:latin typeface="EC Square Sans Pro" panose="020B0506040000020004" pitchFamily="34" charset="0"/>
              </a:rPr>
              <a:t>3</a:t>
            </a:r>
            <a:r>
              <a:rPr lang="en-GB" altLang="en-US" sz="1600" b="0" i="0" dirty="0">
                <a:latin typeface="EC Square Sans Pro" panose="020B0506040000020004" pitchFamily="34" charset="0"/>
              </a:rPr>
              <a:t>) </a:t>
            </a:r>
            <a:r>
              <a:rPr lang="bg-BG" altLang="en-US" sz="1600" b="0" i="0" dirty="0" smtClean="0">
                <a:latin typeface="EC Square Sans Pro" panose="020B0506040000020004" pitchFamily="34" charset="0"/>
              </a:rPr>
              <a:t>Орган за освобождаване от отговорност </a:t>
            </a:r>
            <a:r>
              <a:rPr lang="en-GB" altLang="en-US" sz="1600" b="0" i="0" dirty="0" smtClean="0">
                <a:latin typeface="EC Square Sans Pro" panose="020B0506040000020004" pitchFamily="34" charset="0"/>
              </a:rPr>
              <a:t>(E</a:t>
            </a:r>
            <a:r>
              <a:rPr lang="bg-BG" altLang="en-US" sz="1600" b="0" i="0" dirty="0" smtClean="0">
                <a:latin typeface="EC Square Sans Pro" panose="020B0506040000020004" pitchFamily="34" charset="0"/>
              </a:rPr>
              <a:t>П</a:t>
            </a:r>
            <a:r>
              <a:rPr lang="en-GB" altLang="en-US" sz="1600" b="0" i="0" dirty="0" smtClean="0">
                <a:latin typeface="EC Square Sans Pro" panose="020B0506040000020004" pitchFamily="34" charset="0"/>
              </a:rPr>
              <a:t>) </a:t>
            </a:r>
            <a:endParaRPr lang="en-GB" altLang="en-US" sz="1600" b="0" i="0" dirty="0">
              <a:latin typeface="EC Square Sans Pro" panose="020B0506040000020004" pitchFamily="34" charset="0"/>
            </a:endParaRPr>
          </a:p>
          <a:p>
            <a:pPr>
              <a:buClr>
                <a:srgbClr val="0F5494"/>
              </a:buClr>
              <a:defRPr/>
            </a:pPr>
            <a:endParaRPr lang="en-GB" altLang="en-US" sz="2000" i="0" dirty="0" smtClean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30997" y="1412776"/>
            <a:ext cx="8640960" cy="504056"/>
          </a:xfrm>
        </p:spPr>
        <p:txBody>
          <a:bodyPr/>
          <a:lstStyle/>
          <a:p>
            <a:pPr algn="ctr"/>
            <a:r>
              <a:rPr lang="bg-BG" sz="3200" dirty="0" smtClean="0">
                <a:latin typeface="EC Square Sans Pro" panose="020B0506040000020004" pitchFamily="34" charset="0"/>
              </a:rPr>
              <a:t>Защо доброто представяне е приоритет</a:t>
            </a:r>
            <a:r>
              <a:rPr lang="en-GB" sz="3200" dirty="0" smtClean="0">
                <a:latin typeface="EC Square Sans Pro" panose="020B0506040000020004" pitchFamily="34" charset="0"/>
              </a:rPr>
              <a:t>?</a:t>
            </a:r>
            <a:r>
              <a:rPr lang="en-GB" altLang="en-US" sz="3200" dirty="0" smtClean="0">
                <a:latin typeface="EC Square Sans Pro" panose="020B0506040000020004" pitchFamily="34" charset="0"/>
              </a:rPr>
              <a:t/>
            </a:r>
            <a:br>
              <a:rPr lang="en-GB" altLang="en-US" sz="3200" dirty="0" smtClean="0">
                <a:latin typeface="EC Square Sans Pro" panose="020B0506040000020004" pitchFamily="34" charset="0"/>
              </a:rPr>
            </a:br>
            <a:r>
              <a:rPr lang="bg-BG" altLang="en-US" sz="3200" dirty="0" smtClean="0">
                <a:latin typeface="EC Square Sans Pro" panose="020B0506040000020004" pitchFamily="34" charset="0"/>
              </a:rPr>
              <a:t>Сравнение на таваните</a:t>
            </a:r>
            <a:r>
              <a:rPr lang="en-GB" altLang="en-US" sz="3200" dirty="0" smtClean="0">
                <a:latin typeface="EC Square Sans Pro" panose="020B0506040000020004" pitchFamily="34" charset="0"/>
              </a:rPr>
              <a:t> 2007-2020</a:t>
            </a:r>
            <a:r>
              <a:rPr lang="bg-BG" altLang="en-US" sz="3200" dirty="0" smtClean="0">
                <a:latin typeface="EC Square Sans Pro" panose="020B0506040000020004" pitchFamily="34" charset="0"/>
              </a:rPr>
              <a:t> г.</a:t>
            </a:r>
            <a:r>
              <a:rPr lang="en-GB" altLang="en-US" sz="3200" dirty="0" smtClean="0">
                <a:latin typeface="EC Square Sans Pro" panose="020B0506040000020004" pitchFamily="34" charset="0"/>
              </a:rPr>
              <a:t> </a:t>
            </a:r>
            <a:endParaRPr lang="en-GB" altLang="en-US" sz="3200" dirty="0">
              <a:latin typeface="EC Square Sans Pro" panose="020B05060400000200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402342"/>
            <a:ext cx="18473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59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701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093295"/>
            <a:ext cx="7303770" cy="540479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780189"/>
              </p:ext>
            </p:extLst>
          </p:nvPr>
        </p:nvGraphicFramePr>
        <p:xfrm>
          <a:off x="796623" y="1844824"/>
          <a:ext cx="7494890" cy="433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6098812"/>
            <a:ext cx="359585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sz="1000" dirty="0" smtClean="0">
                <a:solidFill>
                  <a:schemeClr val="tx1"/>
                </a:solidFill>
              </a:rPr>
              <a:t>Таван  </a:t>
            </a:r>
            <a:r>
              <a:rPr lang="ru-RU" sz="1000" dirty="0" smtClean="0">
                <a:solidFill>
                  <a:schemeClr val="tx1"/>
                </a:solidFill>
              </a:rPr>
              <a:t>на бюджетни </a:t>
            </a:r>
            <a:r>
              <a:rPr lang="ru-RU" sz="1000" dirty="0">
                <a:solidFill>
                  <a:schemeClr val="tx1"/>
                </a:solidFill>
              </a:rPr>
              <a:t>кредити за поети задължения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6381328"/>
            <a:ext cx="23567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sz="1000" dirty="0">
                <a:solidFill>
                  <a:schemeClr val="tx1"/>
                </a:solidFill>
              </a:rPr>
              <a:t>Б</a:t>
            </a:r>
            <a:r>
              <a:rPr lang="ru-RU" sz="1000" dirty="0" smtClean="0">
                <a:solidFill>
                  <a:schemeClr val="tx1"/>
                </a:solidFill>
              </a:rPr>
              <a:t>юджетни </a:t>
            </a:r>
            <a:r>
              <a:rPr lang="ru-RU" sz="1000" dirty="0">
                <a:solidFill>
                  <a:schemeClr val="tx1"/>
                </a:solidFill>
              </a:rPr>
              <a:t>кредити за </a:t>
            </a:r>
            <a:r>
              <a:rPr lang="ru-RU" sz="1000" dirty="0" smtClean="0">
                <a:solidFill>
                  <a:schemeClr val="tx1"/>
                </a:solidFill>
              </a:rPr>
              <a:t>плащания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9641" y="6093296"/>
            <a:ext cx="298671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Таван на бюджетни </a:t>
            </a:r>
            <a:r>
              <a:rPr lang="ru-RU" sz="1000" dirty="0">
                <a:solidFill>
                  <a:schemeClr val="tx1"/>
                </a:solidFill>
              </a:rPr>
              <a:t>кредити за </a:t>
            </a:r>
            <a:r>
              <a:rPr lang="ru-RU" sz="1000" dirty="0" smtClean="0">
                <a:solidFill>
                  <a:schemeClr val="tx1"/>
                </a:solidFill>
              </a:rPr>
              <a:t>плащания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1" y="6340895"/>
            <a:ext cx="3491880" cy="400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По-нисък таван в следствие на маржа за непредвидени разходи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29625" cy="648072"/>
          </a:xfrm>
        </p:spPr>
        <p:txBody>
          <a:bodyPr/>
          <a:lstStyle/>
          <a:p>
            <a:pPr algn="ctr">
              <a:defRPr/>
            </a:pPr>
            <a:r>
              <a:rPr lang="bg-BG" sz="3200" dirty="0" smtClean="0">
                <a:latin typeface="EC Square Sans Pro" panose="020B0506040000020004" pitchFamily="34" charset="0"/>
              </a:rPr>
              <a:t>Защо доброто представяне е приоритет</a:t>
            </a:r>
            <a:r>
              <a:rPr lang="en-GB" sz="3200" dirty="0" smtClean="0">
                <a:latin typeface="EC Square Sans Pro" panose="020B0506040000020004" pitchFamily="34" charset="0"/>
              </a:rPr>
              <a:t>?</a:t>
            </a:r>
            <a:endParaRPr lang="en-GB" sz="3200" dirty="0"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784976" cy="4608512"/>
          </a:xfrm>
        </p:spPr>
        <p:txBody>
          <a:bodyPr/>
          <a:lstStyle/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2000" b="1" i="0" dirty="0" smtClean="0">
                <a:latin typeface="EC Square Sans Pro" panose="020B0506040000020004" pitchFamily="34" charset="0"/>
              </a:rPr>
              <a:t>Оскъдни ресурси</a:t>
            </a:r>
            <a:r>
              <a:rPr lang="en-GB" sz="2000" b="1" i="0" dirty="0" smtClean="0">
                <a:latin typeface="EC Square Sans Pro" panose="020B0506040000020004" pitchFamily="34" charset="0"/>
              </a:rPr>
              <a:t> </a:t>
            </a: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2000" i="0" dirty="0" smtClean="0">
                <a:latin typeface="EC Square Sans Pro" panose="020B0506040000020004" pitchFamily="34" charset="0"/>
              </a:rPr>
              <a:t>Преди фокусът бе повече върху съответствието и усвояването, отколкото върху </a:t>
            </a:r>
            <a:r>
              <a:rPr lang="bg-BG" sz="2000" b="1" i="0" dirty="0" smtClean="0">
                <a:latin typeface="EC Square Sans Pro" panose="020B0506040000020004" pitchFamily="34" charset="0"/>
              </a:rPr>
              <a:t>резултатите</a:t>
            </a:r>
            <a:endParaRPr lang="en-GB" sz="2000" b="1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2000" i="0" dirty="0" smtClean="0">
                <a:latin typeface="EC Square Sans Pro" panose="020B0506040000020004" pitchFamily="34" charset="0"/>
              </a:rPr>
              <a:t>Дебат за по-добро разходване на средствата по време на преговорите за многогодишната </a:t>
            </a:r>
            <a:r>
              <a:rPr lang="bg-BG" sz="2000" i="0" dirty="0">
                <a:latin typeface="EC Square Sans Pro" panose="020B0506040000020004" pitchFamily="34" charset="0"/>
              </a:rPr>
              <a:t>финансова </a:t>
            </a:r>
            <a:r>
              <a:rPr lang="bg-BG" sz="2000" i="0" dirty="0" smtClean="0">
                <a:latin typeface="EC Square Sans Pro" panose="020B0506040000020004" pitchFamily="34" charset="0"/>
              </a:rPr>
              <a:t>рамка (МФР)</a:t>
            </a:r>
            <a:r>
              <a:rPr lang="en-GB" sz="2000" i="0" dirty="0" smtClean="0">
                <a:latin typeface="EC Square Sans Pro" panose="020B0506040000020004" pitchFamily="34" charset="0"/>
              </a:rPr>
              <a:t> 2014-2020 </a:t>
            </a:r>
            <a:r>
              <a:rPr lang="bg-BG" sz="2000" i="0" dirty="0" smtClean="0">
                <a:latin typeface="EC Square Sans Pro" panose="020B0506040000020004" pitchFamily="34" charset="0"/>
              </a:rPr>
              <a:t>г.</a:t>
            </a:r>
            <a:endParaRPr lang="en-GB" sz="2000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2000" b="1" i="0" dirty="0" smtClean="0">
                <a:latin typeface="EC Square Sans Pro" panose="020B0506040000020004" pitchFamily="34" charset="0"/>
              </a:rPr>
              <a:t>Проблеми с имиджа </a:t>
            </a:r>
            <a:r>
              <a:rPr lang="bg-BG" sz="2000" i="0" dirty="0" smtClean="0">
                <a:latin typeface="EC Square Sans Pro" panose="020B0506040000020004" pitchFamily="34" charset="0"/>
              </a:rPr>
              <a:t>на бюджета на ЕС</a:t>
            </a:r>
            <a:endParaRPr lang="en-GB" sz="2000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2000" i="0" dirty="0" smtClean="0">
                <a:latin typeface="EC Square Sans Pro" panose="020B0506040000020004" pitchFamily="34" charset="0"/>
              </a:rPr>
              <a:t>Задължение към </a:t>
            </a:r>
            <a:r>
              <a:rPr lang="bg-BG" sz="2000" b="1" i="0" dirty="0" smtClean="0">
                <a:latin typeface="EC Square Sans Pro" panose="020B0506040000020004" pitchFamily="34" charset="0"/>
              </a:rPr>
              <a:t>данъкоплатците</a:t>
            </a:r>
            <a:r>
              <a:rPr lang="en-GB" sz="2000" b="1" i="0" dirty="0" smtClean="0">
                <a:latin typeface="EC Square Sans Pro" panose="020B0506040000020004" pitchFamily="34" charset="0"/>
              </a:rPr>
              <a:t> </a:t>
            </a:r>
            <a:r>
              <a:rPr lang="bg-BG" sz="2000" i="0" dirty="0" smtClean="0">
                <a:latin typeface="EC Square Sans Pro" panose="020B0506040000020004" pitchFamily="34" charset="0"/>
              </a:rPr>
              <a:t>и гражданите</a:t>
            </a:r>
            <a:endParaRPr lang="en-GB" sz="2000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2000" i="0" dirty="0" smtClean="0">
                <a:latin typeface="EC Square Sans Pro" panose="020B0506040000020004" pitchFamily="34" charset="0"/>
              </a:rPr>
              <a:t>Правни изисквания на Договора</a:t>
            </a:r>
            <a:endParaRPr lang="en-GB" sz="2000" i="0" dirty="0" smtClean="0">
              <a:latin typeface="EC Square Sans Pro" panose="020B0506040000020004" pitchFamily="34" charset="0"/>
            </a:endParaRPr>
          </a:p>
          <a:p>
            <a:pPr marL="723900" indent="-3683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endParaRPr lang="de-DE" sz="1800" i="0" dirty="0" smtClean="0">
              <a:latin typeface="EC Square Sans Pro" panose="020B0506040000020004" pitchFamily="34" charset="0"/>
            </a:endParaRPr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1800" i="0" dirty="0" smtClean="0"/>
          </a:p>
          <a:p>
            <a:pPr marL="723900" indent="-368300">
              <a:buClr>
                <a:srgbClr val="0F5494"/>
              </a:buClr>
              <a:buFont typeface="Wingdings" pitchFamily="2" charset="2"/>
              <a:buChar char="Ø"/>
              <a:defRPr/>
            </a:pPr>
            <a:endParaRPr lang="de-DE" sz="2000" i="0" dirty="0" smtClean="0"/>
          </a:p>
          <a:p>
            <a:pPr marL="6985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endParaRPr lang="en-GB" b="1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2255"/>
            <a:ext cx="8373368" cy="936625"/>
          </a:xfrm>
        </p:spPr>
        <p:txBody>
          <a:bodyPr/>
          <a:lstStyle/>
          <a:p>
            <a:pPr algn="ctr"/>
            <a:r>
              <a:rPr lang="en-GB" altLang="en-US" sz="2800" i="1" dirty="0" smtClean="0">
                <a:latin typeface="EC Square Sans Pro Light" panose="020B0506000000020004" pitchFamily="34" charset="0"/>
              </a:rPr>
              <a:t>“</a:t>
            </a:r>
            <a:r>
              <a:rPr lang="bg-BG" altLang="en-US" sz="2800" i="1" dirty="0" smtClean="0">
                <a:latin typeface="EC Square Sans Pro Light" panose="020B0506000000020004" pitchFamily="34" charset="0"/>
              </a:rPr>
              <a:t>Всяко предприето действие трябва да води до максимален резултат и добавена стойност</a:t>
            </a:r>
            <a:r>
              <a:rPr lang="en-GB" altLang="en-US" sz="2800" i="1" dirty="0" smtClean="0">
                <a:latin typeface="EC Square Sans Pro Light" panose="020B0506000000020004" pitchFamily="34" charset="0"/>
              </a:rPr>
              <a:t>"        </a:t>
            </a:r>
            <a:r>
              <a:rPr lang="en-GB" altLang="en-US" sz="2800" i="1" dirty="0">
                <a:latin typeface="EC Square Sans Pro Light" panose="020B0506000000020004" pitchFamily="34" charset="0"/>
              </a:rPr>
              <a:t/>
            </a:r>
            <a:br>
              <a:rPr lang="en-GB" altLang="en-US" sz="2800" i="1" dirty="0">
                <a:latin typeface="EC Square Sans Pro Light" panose="020B0506000000020004" pitchFamily="34" charset="0"/>
              </a:rPr>
            </a:br>
            <a:r>
              <a:rPr lang="en-GB" sz="2800" dirty="0">
                <a:latin typeface="EC Square Sans Pro" panose="020B0506040000020004" pitchFamily="34" charset="0"/>
              </a:rPr>
              <a:t>      </a:t>
            </a:r>
            <a:r>
              <a:rPr lang="bg-BG" sz="2800" dirty="0" smtClean="0">
                <a:latin typeface="EC Square Sans Pro" panose="020B0506040000020004" pitchFamily="34" charset="0"/>
              </a:rPr>
              <a:t>Жан-Клод Юнкер</a:t>
            </a:r>
            <a:endParaRPr lang="en-GB" altLang="en-US" sz="3200" dirty="0">
              <a:latin typeface="EC Square Sans Pro" panose="020B0506040000020004" pitchFamily="34" charset="0"/>
            </a:endParaRPr>
          </a:p>
        </p:txBody>
      </p:sp>
      <p:pic>
        <p:nvPicPr>
          <p:cNvPr id="6" name="Picture 2" descr="U:\2015 - BUDGET FOCUSED ON RESULTS\Conference\BFOR conference brochure\pix\VPKG PJCP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94123"/>
            <a:ext cx="5904656" cy="36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247"/>
            <a:ext cx="9144000" cy="936625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latin typeface="EC Square Sans Pro" panose="020B0506040000020004" pitchFamily="34" charset="0"/>
              </a:rPr>
              <a:t>Какво </a:t>
            </a:r>
            <a:r>
              <a:rPr lang="ru-RU" sz="2800" dirty="0" smtClean="0">
                <a:latin typeface="EC Square Sans Pro" panose="020B0506040000020004" pitchFamily="34" charset="0"/>
              </a:rPr>
              <a:t>означава </a:t>
            </a:r>
            <a:br>
              <a:rPr lang="ru-RU" sz="2800" dirty="0" smtClean="0">
                <a:latin typeface="EC Square Sans Pro" panose="020B0506040000020004" pitchFamily="34" charset="0"/>
              </a:rPr>
            </a:br>
            <a:r>
              <a:rPr lang="ru-RU" sz="2800" dirty="0" smtClean="0">
                <a:latin typeface="EC Square Sans Pro" panose="020B0506040000020004" pitchFamily="34" charset="0"/>
              </a:rPr>
              <a:t>"</a:t>
            </a:r>
            <a:r>
              <a:rPr lang="ru-RU" sz="2800" dirty="0">
                <a:latin typeface="EC Square Sans Pro" panose="020B0506040000020004" pitchFamily="34" charset="0"/>
              </a:rPr>
              <a:t>Бюджет на ЕС фокусиран върху резултатите"? </a:t>
            </a:r>
            <a:endParaRPr lang="en-GB" sz="2800" dirty="0">
              <a:latin typeface="EC Square Sans Pro" panose="020B05060400000200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79512" y="3861048"/>
            <a:ext cx="3528392" cy="936104"/>
          </a:xfrm>
          <a:prstGeom prst="roundRect">
            <a:avLst>
              <a:gd name="adj" fmla="val 0"/>
            </a:avLst>
          </a:prstGeom>
          <a:solidFill>
            <a:srgbClr val="6699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2.</a:t>
            </a:r>
            <a:r>
              <a:rPr lang="en-US" altLang="en-US" b="1" dirty="0" smtClean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 </a:t>
            </a:r>
            <a:r>
              <a:rPr lang="bg-BG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КАК разходваме средствата</a:t>
            </a:r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?</a:t>
            </a:r>
          </a:p>
          <a:p>
            <a:pPr algn="ctr" eaLnBrk="1" hangingPunct="1"/>
            <a:r>
              <a:rPr lang="bg-BG" altLang="en-US" i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По-голям ефект на </a:t>
            </a:r>
            <a:r>
              <a:rPr lang="bg-BG" altLang="en-US" i="1" dirty="0" err="1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ливъридж</a:t>
            </a:r>
            <a:r>
              <a:rPr lang="bg-BG" altLang="en-US" i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  на европейските фондове</a:t>
            </a:r>
            <a:endParaRPr lang="en-US" altLang="en-US" i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/>
            <a:r>
              <a:rPr lang="bg-BG" altLang="en-US" i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Повече усилия за опростяване</a:t>
            </a:r>
            <a:endParaRPr lang="en-US" altLang="en-US" i="1" dirty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4427984" y="2564905"/>
            <a:ext cx="2196067" cy="3456384"/>
          </a:xfrm>
          <a:prstGeom prst="roundRect">
            <a:avLst>
              <a:gd name="adj" fmla="val 0"/>
            </a:avLst>
          </a:prstGeom>
          <a:solidFill>
            <a:srgbClr val="3166CF"/>
          </a:solidFill>
          <a:ln w="19050" algn="ctr">
            <a:noFill/>
            <a:round/>
            <a:headEnd/>
            <a:tailEnd/>
          </a:ln>
          <a:extLst/>
        </p:spPr>
        <p:txBody>
          <a:bodyPr lIns="36000" rIns="36000" anchor="ctr"/>
          <a:lstStyle>
            <a:lvl1pPr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bg-BG" altLang="en-US" sz="1200" b="1" dirty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b="1" dirty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Бюджет </a:t>
            </a:r>
            <a:r>
              <a:rPr lang="ru-RU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фокусиран </a:t>
            </a:r>
            <a:r>
              <a:rPr lang="ru-RU" altLang="en-US" b="1" dirty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върху </a:t>
            </a:r>
            <a:r>
              <a:rPr lang="ru-RU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резултатите (БФР)</a:t>
            </a:r>
          </a:p>
          <a:p>
            <a:pPr algn="ctr" eaLnBrk="1" hangingPunct="1">
              <a:defRPr/>
            </a:pPr>
            <a:endParaRPr lang="ru-RU" altLang="en-US" b="1" dirty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bg-BG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Важен за</a:t>
            </a:r>
            <a:r>
              <a:rPr lang="en-US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endParaRPr lang="en-US" altLang="en-US" b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bg-BG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Годишната процедура по освобождаване от отговорност за изпълнението на бюджета</a:t>
            </a:r>
            <a:r>
              <a:rPr lang="en-US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bg-BG" altLang="en-US" b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bg-BG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Средносрочен преглед на МФР</a:t>
            </a:r>
          </a:p>
          <a:p>
            <a:pPr algn="ctr" eaLnBrk="1" hangingPunct="1">
              <a:defRPr/>
            </a:pPr>
            <a:endParaRPr lang="bg-BG" altLang="en-US" b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bg-BG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МФР след </a:t>
            </a:r>
            <a:r>
              <a:rPr lang="en-US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2020 </a:t>
            </a:r>
            <a:r>
              <a:rPr lang="bg-BG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г.</a:t>
            </a:r>
            <a:r>
              <a:rPr lang="en-US" altLang="en-US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 sz="1050" b="1" dirty="0" smtClean="0">
              <a:solidFill>
                <a:schemeClr val="bg1"/>
              </a:solidFill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1050" b="1" dirty="0">
              <a:solidFill>
                <a:schemeClr val="bg1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9512" y="2708920"/>
            <a:ext cx="3528392" cy="1003456"/>
          </a:xfrm>
          <a:prstGeom prst="roundRect">
            <a:avLst>
              <a:gd name="adj" fmla="val 0"/>
            </a:avLst>
          </a:prstGeom>
          <a:solidFill>
            <a:srgbClr val="6699FF"/>
          </a:solidFill>
          <a:ln>
            <a:noFill/>
          </a:ln>
          <a:extLst/>
        </p:spPr>
        <p:txBody>
          <a:bodyPr lIns="0" tIns="0" rIns="0" bIns="0" anchor="ctr" anchorCtr="1"/>
          <a:lstStyle>
            <a:lvl1pPr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28600" indent="-228600" algn="ctr" eaLnBrk="1" hangingPunct="1">
              <a:buAutoNum type="arabicPeriod"/>
            </a:pPr>
            <a:endParaRPr lang="en-US" altLang="en-US" sz="1600" b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228600" indent="-228600" algn="ctr" eaLnBrk="1" hangingPunct="1">
              <a:buAutoNum type="arabicPeriod"/>
            </a:pPr>
            <a:r>
              <a:rPr lang="bg-BG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В КОИ области разходваме средства</a:t>
            </a:r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?</a:t>
            </a:r>
          </a:p>
          <a:p>
            <a:pPr algn="ctr" eaLnBrk="1" hangingPunct="1"/>
            <a:r>
              <a:rPr lang="bg-BG" altLang="en-US" i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Публични блага с по-висока добавена стойност на европейските фондове</a:t>
            </a:r>
            <a:endParaRPr lang="en-US" altLang="en-US" i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228600" indent="-228600" algn="ctr" eaLnBrk="1" hangingPunct="1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512" y="4970019"/>
            <a:ext cx="3456384" cy="1051269"/>
          </a:xfrm>
          <a:prstGeom prst="roundRect">
            <a:avLst>
              <a:gd name="adj" fmla="val 0"/>
            </a:avLst>
          </a:prstGeom>
          <a:solidFill>
            <a:srgbClr val="6699FF"/>
          </a:solidFill>
          <a:ln>
            <a:noFill/>
          </a:ln>
          <a:extLst/>
        </p:spPr>
        <p:txBody>
          <a:bodyPr lIns="0" tIns="0" rIns="0" bIns="0" anchor="ctr" anchorCtr="1"/>
          <a:lstStyle>
            <a:lvl1pPr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1600" b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3. </a:t>
            </a:r>
            <a:r>
              <a:rPr lang="bg-BG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Как ни ОЦЕНЯВАТ</a:t>
            </a:r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?</a:t>
            </a:r>
          </a:p>
          <a:p>
            <a:pPr algn="ctr" eaLnBrk="1" hangingPunct="1"/>
            <a:r>
              <a:rPr lang="bg-BG" altLang="en-US" i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Стриктно прилагане и по-нататъшно развитие на контролната рамка</a:t>
            </a:r>
            <a:endParaRPr lang="en-US" altLang="en-US" i="1" dirty="0" smtClean="0">
              <a:solidFill>
                <a:schemeClr val="bg1"/>
              </a:solidFill>
              <a:latin typeface="EC Square Sans Pro" panose="020B0506040000020004" pitchFamily="34" charset="0"/>
              <a:ea typeface="MS PGothic" pitchFamily="34" charset="-128"/>
              <a:cs typeface="Times New Roman" pitchFamily="18" charset="0"/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endParaRPr lang="en-US" altLang="en-US" i="1" dirty="0">
              <a:solidFill>
                <a:schemeClr val="bg1"/>
              </a:solidFill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204" y="3068960"/>
            <a:ext cx="504764" cy="2520280"/>
            <a:chOff x="3779204" y="3068960"/>
            <a:chExt cx="504764" cy="2520280"/>
          </a:xfrm>
        </p:grpSpPr>
        <p:sp>
          <p:nvSpPr>
            <p:cNvPr id="8" name="Right Arrow 7"/>
            <p:cNvSpPr/>
            <p:nvPr/>
          </p:nvSpPr>
          <p:spPr bwMode="auto">
            <a:xfrm>
              <a:off x="3779204" y="4215239"/>
              <a:ext cx="504410" cy="310612"/>
            </a:xfrm>
            <a:prstGeom prst="rightArrow">
              <a:avLst/>
            </a:prstGeom>
            <a:solidFill>
              <a:srgbClr val="FFD624"/>
            </a:solidFill>
            <a:ln>
              <a:solidFill>
                <a:srgbClr val="FFD62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83" defTabSz="801472"/>
              <a:endParaRPr lang="en-GB" sz="1100"/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3779558" y="3068960"/>
              <a:ext cx="504410" cy="310612"/>
            </a:xfrm>
            <a:prstGeom prst="rightArrow">
              <a:avLst/>
            </a:prstGeom>
            <a:solidFill>
              <a:srgbClr val="FFD624"/>
            </a:solidFill>
            <a:ln>
              <a:solidFill>
                <a:srgbClr val="FFD62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83" defTabSz="801472"/>
              <a:endParaRPr lang="en-GB" sz="1100"/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3779558" y="5278628"/>
              <a:ext cx="504410" cy="310612"/>
            </a:xfrm>
            <a:prstGeom prst="rightArrow">
              <a:avLst/>
            </a:prstGeom>
            <a:solidFill>
              <a:srgbClr val="FFD624"/>
            </a:solidFill>
            <a:ln>
              <a:solidFill>
                <a:srgbClr val="FFD62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83" defTabSz="801472"/>
              <a:endParaRPr lang="en-GB" sz="1100"/>
            </a:p>
          </p:txBody>
        </p:sp>
      </p:grpSp>
      <p:sp>
        <p:nvSpPr>
          <p:cNvPr id="11" name="Right Arrow 10"/>
          <p:cNvSpPr/>
          <p:nvPr/>
        </p:nvSpPr>
        <p:spPr bwMode="auto">
          <a:xfrm>
            <a:off x="6732240" y="4237819"/>
            <a:ext cx="504410" cy="310612"/>
          </a:xfrm>
          <a:prstGeom prst="rightArrow">
            <a:avLst/>
          </a:prstGeom>
          <a:solidFill>
            <a:srgbClr val="FFD624"/>
          </a:solidFill>
          <a:ln>
            <a:solidFill>
              <a:srgbClr val="FFD624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783" defTabSz="801472"/>
            <a:endParaRPr lang="en-GB" sz="11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308305" y="2708920"/>
            <a:ext cx="1584176" cy="3312368"/>
          </a:xfrm>
          <a:prstGeom prst="roundRect">
            <a:avLst>
              <a:gd name="adj" fmla="val 0"/>
            </a:avLst>
          </a:prstGeom>
          <a:solidFill>
            <a:srgbClr val="0F5494"/>
          </a:solidFill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4. </a:t>
            </a:r>
            <a:r>
              <a:rPr lang="bg-BG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КАК</a:t>
            </a:r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bg-BG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комуникираме</a:t>
            </a:r>
            <a:r>
              <a:rPr lang="en-US" altLang="en-US" sz="1600" b="1" dirty="0" smtClean="0">
                <a:solidFill>
                  <a:schemeClr val="bg1"/>
                </a:solidFill>
                <a:latin typeface="EC Square Sans Pro" panose="020B0506040000020004" pitchFamily="34" charset="0"/>
                <a:ea typeface="MS PGothic" pitchFamily="34" charset="-128"/>
                <a:cs typeface="Times New Roman" pitchFamily="18" charset="0"/>
              </a:rPr>
              <a:t>?</a:t>
            </a:r>
          </a:p>
          <a:p>
            <a:pPr algn="ctr" eaLnBrk="1" hangingPunct="1"/>
            <a:endParaRPr lang="en-US" altLang="en-US" b="1" dirty="0" smtClean="0">
              <a:solidFill>
                <a:schemeClr val="bg1"/>
              </a:solidFill>
              <a:ea typeface="MS PGothic" pitchFamily="34" charset="-128"/>
              <a:cs typeface="Times New Roman" pitchFamily="18" charset="0"/>
            </a:endParaRPr>
          </a:p>
          <a:p>
            <a:pPr eaLnBrk="1" hangingPunct="1"/>
            <a:r>
              <a:rPr lang="en-US" altLang="en-US" i="1" dirty="0" smtClean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  </a:t>
            </a:r>
            <a:endParaRPr lang="en-US" altLang="en-US" dirty="0">
              <a:solidFill>
                <a:schemeClr val="bg1"/>
              </a:solidFill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074" name="Picture 2" descr="D:\Icon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82" y="4730106"/>
            <a:ext cx="1097044" cy="10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429625" cy="792088"/>
          </a:xfrm>
        </p:spPr>
        <p:txBody>
          <a:bodyPr/>
          <a:lstStyle/>
          <a:p>
            <a:pPr marL="216000" algn="ctr">
              <a:defRPr/>
            </a:pPr>
            <a:r>
              <a:rPr lang="en-GB" sz="2800" dirty="0" smtClean="0">
                <a:latin typeface="EC Square Sans Pro Extra Black" panose="020B0506040000020004" pitchFamily="34" charset="0"/>
              </a:rPr>
              <a:t>1. </a:t>
            </a:r>
            <a:r>
              <a:rPr lang="ru-RU" sz="2800" dirty="0" smtClean="0">
                <a:latin typeface="EC Square Sans Pro Extra Black" panose="020B0506040000020004" pitchFamily="34" charset="0"/>
              </a:rPr>
              <a:t>В КОИ области разходваме средства?</a:t>
            </a:r>
            <a:br>
              <a:rPr lang="ru-RU" sz="2800" dirty="0" smtClean="0">
                <a:latin typeface="EC Square Sans Pro Extra Black" panose="020B0506040000020004" pitchFamily="34" charset="0"/>
              </a:rPr>
            </a:br>
            <a:r>
              <a:rPr lang="ru-RU" sz="2000" dirty="0">
                <a:latin typeface="EC Square Sans Pro Extra Black" panose="020B0506040000020004" pitchFamily="34" charset="0"/>
              </a:rPr>
              <a:t>Публични блага с по-висока добавена стойност на европейските фондове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456384"/>
          </a:xfrm>
        </p:spPr>
        <p:txBody>
          <a:bodyPr/>
          <a:lstStyle/>
          <a:p>
            <a:pPr marL="755650" lvl="1" indent="0">
              <a:buClr>
                <a:srgbClr val="0F5494"/>
              </a:buClr>
              <a:buNone/>
              <a:defRPr/>
            </a:pPr>
            <a:endParaRPr lang="fr-BE" b="0" i="1" dirty="0" smtClean="0"/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i="0" dirty="0" smtClean="0">
                <a:latin typeface="EC Square Sans Pro" panose="020B0506040000020004" pitchFamily="34" charset="0"/>
              </a:rPr>
              <a:t>По-високи суми в ключови области за </a:t>
            </a:r>
            <a:r>
              <a:rPr lang="bg-BG" sz="1800" b="1" i="0" dirty="0" smtClean="0">
                <a:latin typeface="EC Square Sans Pro" panose="020B0506040000020004" pitchFamily="34" charset="0"/>
              </a:rPr>
              <a:t>растеж</a:t>
            </a:r>
            <a:r>
              <a:rPr lang="en-GB" sz="1800" b="1" i="0" dirty="0" smtClean="0">
                <a:latin typeface="EC Square Sans Pro" panose="020B0506040000020004" pitchFamily="34" charset="0"/>
              </a:rPr>
              <a:t> </a:t>
            </a:r>
            <a:r>
              <a:rPr lang="bg-BG" sz="1800" b="1" i="0" dirty="0" smtClean="0">
                <a:latin typeface="EC Square Sans Pro" panose="020B0506040000020004" pitchFamily="34" charset="0"/>
              </a:rPr>
              <a:t>и конкурентоспособност</a:t>
            </a:r>
            <a:endParaRPr lang="en-GB" sz="1800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i="0" dirty="0" smtClean="0">
                <a:latin typeface="EC Square Sans Pro" panose="020B0506040000020004" pitchFamily="34" charset="0"/>
              </a:rPr>
              <a:t>Множество цели</a:t>
            </a:r>
            <a:r>
              <a:rPr lang="en-GB" sz="1800" i="0" dirty="0" smtClean="0">
                <a:latin typeface="EC Square Sans Pro" panose="020B0506040000020004" pitchFamily="34" charset="0"/>
              </a:rPr>
              <a:t>: </a:t>
            </a:r>
            <a:r>
              <a:rPr lang="bg-BG" sz="1800" i="0" dirty="0" smtClean="0">
                <a:latin typeface="EC Square Sans Pro" panose="020B0506040000020004" pitchFamily="34" charset="0"/>
              </a:rPr>
              <a:t>напр. интегриране на политиката за </a:t>
            </a:r>
            <a:r>
              <a:rPr lang="bg-BG" sz="1800" b="1" i="0" dirty="0" smtClean="0">
                <a:latin typeface="EC Square Sans Pro" panose="020B0506040000020004" pitchFamily="34" charset="0"/>
              </a:rPr>
              <a:t>измененията в климата в други политики и съответните програмни бюджети</a:t>
            </a:r>
            <a:endParaRPr lang="en-GB" sz="1800" b="1" i="0" dirty="0" smtClean="0">
              <a:latin typeface="EC Square Sans Pro" panose="020B0506040000020004" pitchFamily="34" charset="0"/>
            </a:endParaRP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Гъвкавост </a:t>
            </a:r>
            <a:r>
              <a:rPr lang="bg-BG" sz="1800" i="0" dirty="0" smtClean="0">
                <a:latin typeface="EC Square Sans Pro" panose="020B0506040000020004" pitchFamily="34" charset="0"/>
              </a:rPr>
              <a:t>на бюджета на ЕС за реакция при извънредни ситуации </a:t>
            </a:r>
            <a:r>
              <a:rPr lang="en-GB" sz="1800" b="1" i="0" dirty="0" smtClean="0">
                <a:latin typeface="EC Square Sans Pro" panose="020B0506040000020004" pitchFamily="34" charset="0"/>
              </a:rPr>
              <a:t>(</a:t>
            </a:r>
            <a:r>
              <a:rPr lang="bg-BG" sz="1800" b="1" i="0" dirty="0" smtClean="0">
                <a:latin typeface="EC Square Sans Pro" panose="020B0506040000020004" pitchFamily="34" charset="0"/>
              </a:rPr>
              <a:t>напр. миграция)</a:t>
            </a:r>
          </a:p>
          <a:p>
            <a:pPr marL="723900" indent="-368300">
              <a:lnSpc>
                <a:spcPct val="150000"/>
              </a:lnSpc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Бюджетно планиране ориентирано към резултати </a:t>
            </a:r>
            <a:r>
              <a:rPr lang="bg-BG" sz="1800" i="0" dirty="0" smtClean="0">
                <a:latin typeface="EC Square Sans Pro" panose="020B0506040000020004" pitchFamily="34" charset="0"/>
              </a:rPr>
              <a:t>на ниво ЕС</a:t>
            </a:r>
            <a:endParaRPr lang="de-DE" sz="2000" i="0" dirty="0" smtClean="0"/>
          </a:p>
          <a:p>
            <a:pPr marL="6985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endParaRPr lang="en-GB" b="1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964488" cy="936625"/>
          </a:xfrm>
        </p:spPr>
        <p:txBody>
          <a:bodyPr/>
          <a:lstStyle/>
          <a:p>
            <a:pPr algn="ctr"/>
            <a:r>
              <a:rPr lang="en-GB" sz="2800" dirty="0" smtClean="0">
                <a:latin typeface="EC Square Sans Pro Extra Black" panose="020B0506040000020004" pitchFamily="34" charset="0"/>
              </a:rPr>
              <a:t>2. </a:t>
            </a:r>
            <a:r>
              <a:rPr lang="bg-BG" sz="2800" dirty="0" smtClean="0">
                <a:latin typeface="EC Square Sans Pro Extra Black" panose="020B0506040000020004" pitchFamily="34" charset="0"/>
              </a:rPr>
              <a:t>КАК разходваме средствата?</a:t>
            </a:r>
            <a:br>
              <a:rPr lang="bg-BG" sz="2800" dirty="0" smtClean="0">
                <a:latin typeface="EC Square Sans Pro Extra Black" panose="020B0506040000020004" pitchFamily="34" charset="0"/>
              </a:rPr>
            </a:br>
            <a:r>
              <a:rPr lang="ru-RU" sz="2000" dirty="0">
                <a:latin typeface="EC Square Sans Pro Extra Black" panose="020B0506040000020004" pitchFamily="34" charset="0"/>
              </a:rPr>
              <a:t>По-голям ефект на ливъридж  на европейските фондове</a:t>
            </a:r>
            <a:br>
              <a:rPr lang="ru-RU" sz="2000" dirty="0">
                <a:latin typeface="EC Square Sans Pro Extra Black" panose="020B0506040000020004" pitchFamily="34" charset="0"/>
              </a:rPr>
            </a:br>
            <a:r>
              <a:rPr lang="ru-RU" sz="2000" dirty="0">
                <a:latin typeface="EC Square Sans Pro Extra Black" panose="020B0506040000020004" pitchFamily="34" charset="0"/>
              </a:rPr>
              <a:t>Повече усилия за </a:t>
            </a:r>
            <a:r>
              <a:rPr lang="ru-RU" sz="2000" dirty="0" smtClean="0">
                <a:latin typeface="EC Square Sans Pro Extra Black" panose="020B0506040000020004" pitchFamily="34" charset="0"/>
              </a:rPr>
              <a:t>опростяване</a:t>
            </a:r>
            <a:r>
              <a:rPr lang="en-GB" sz="2800" dirty="0" smtClean="0">
                <a:latin typeface="EC Square Sans Pro Extra Black" panose="020B0506040000020004" pitchFamily="34" charset="0"/>
              </a:rPr>
              <a:t/>
            </a:r>
            <a:br>
              <a:rPr lang="en-GB" sz="2800" dirty="0" smtClean="0">
                <a:latin typeface="EC Square Sans Pro Extra Black" panose="020B0506040000020004" pitchFamily="34" charset="0"/>
              </a:rPr>
            </a:br>
            <a:endParaRPr lang="en-GB" sz="2800" dirty="0">
              <a:latin typeface="EC Square Sans Pro Extra Black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592288"/>
          </a:xfrm>
        </p:spPr>
        <p:txBody>
          <a:bodyPr/>
          <a:lstStyle/>
          <a:p>
            <a:pPr>
              <a:buClr>
                <a:srgbClr val="0F5494"/>
              </a:buClr>
            </a:pPr>
            <a:endParaRPr lang="en-US" sz="1800" b="1" i="0" dirty="0" smtClean="0"/>
          </a:p>
          <a:p>
            <a:pPr>
              <a:buClr>
                <a:srgbClr val="0F5494"/>
              </a:buClr>
            </a:pPr>
            <a:endParaRPr lang="en-US" sz="1800" b="1" i="0" dirty="0"/>
          </a:p>
          <a:p>
            <a:pPr>
              <a:buClr>
                <a:srgbClr val="0F5494"/>
              </a:buClr>
            </a:pPr>
            <a:endParaRPr lang="en-US" sz="1800" b="1" i="0" dirty="0" smtClean="0"/>
          </a:p>
          <a:p>
            <a:pPr>
              <a:buClr>
                <a:srgbClr val="0F5494"/>
              </a:buClr>
            </a:pPr>
            <a:r>
              <a:rPr lang="bg-BG" sz="1800" b="1" i="0" dirty="0" smtClean="0">
                <a:latin typeface="EC Square Sans Pro" panose="020B0506040000020004" pitchFamily="34" charset="0"/>
              </a:rPr>
              <a:t>Система за измерване и комуникиране на предходно изпълнение</a:t>
            </a:r>
            <a:r>
              <a:rPr lang="en-GB" sz="1800" b="1" i="0" dirty="0" smtClean="0">
                <a:latin typeface="EC Square Sans Pro" panose="020B0506040000020004" pitchFamily="34" charset="0"/>
              </a:rPr>
              <a:t> </a:t>
            </a:r>
          </a:p>
          <a:p>
            <a:pPr marL="342900" lvl="1" indent="-342900">
              <a:buClr>
                <a:srgbClr val="0F5494"/>
              </a:buClr>
            </a:pPr>
            <a:r>
              <a:rPr lang="ru-RU" sz="1800" b="0" dirty="0">
                <a:latin typeface="EC Square Sans Pro" panose="020B0506040000020004" pitchFamily="34" charset="0"/>
              </a:rPr>
              <a:t>По-голям </a:t>
            </a:r>
            <a:r>
              <a:rPr lang="ru-RU" sz="1800" dirty="0">
                <a:latin typeface="EC Square Sans Pro" panose="020B0506040000020004" pitchFamily="34" charset="0"/>
              </a:rPr>
              <a:t>ефект на ливъридж  </a:t>
            </a:r>
            <a:r>
              <a:rPr lang="ru-RU" sz="1800" b="0" dirty="0">
                <a:latin typeface="EC Square Sans Pro" panose="020B0506040000020004" pitchFamily="34" charset="0"/>
              </a:rPr>
              <a:t>на европейските </a:t>
            </a:r>
            <a:r>
              <a:rPr lang="ru-RU" sz="1800" b="0" dirty="0" smtClean="0">
                <a:latin typeface="EC Square Sans Pro" panose="020B0506040000020004" pitchFamily="34" charset="0"/>
              </a:rPr>
              <a:t>фондове</a:t>
            </a:r>
          </a:p>
          <a:p>
            <a:pPr marL="0" lvl="1" indent="0">
              <a:buClr>
                <a:srgbClr val="0F5494"/>
              </a:buClr>
              <a:buNone/>
            </a:pPr>
            <a:endParaRPr lang="ru-RU" sz="1800" b="0" dirty="0" smtClean="0">
              <a:latin typeface="EC Square Sans Pro" panose="020B0506040000020004" pitchFamily="34" charset="0"/>
            </a:endParaRPr>
          </a:p>
          <a:p>
            <a:pPr marL="342900" lvl="1" indent="-342900">
              <a:buClr>
                <a:srgbClr val="0F5494"/>
              </a:buClr>
            </a:pPr>
            <a:r>
              <a:rPr lang="bg-BG" sz="1800" b="1" i="0" dirty="0" smtClean="0">
                <a:latin typeface="EC Square Sans Pro" panose="020B0506040000020004" pitchFamily="34" charset="0"/>
              </a:rPr>
              <a:t>Подобрения на новата МФР </a:t>
            </a:r>
            <a:r>
              <a:rPr lang="en-GB" sz="1800" b="1" i="0" dirty="0" smtClean="0">
                <a:latin typeface="EC Square Sans Pro" panose="020B0506040000020004" pitchFamily="34" charset="0"/>
              </a:rPr>
              <a:t>2014-2020</a:t>
            </a:r>
            <a:r>
              <a:rPr lang="bg-BG" sz="1800" b="1" i="0" dirty="0" smtClean="0">
                <a:latin typeface="EC Square Sans Pro" panose="020B0506040000020004" pitchFamily="34" charset="0"/>
              </a:rPr>
              <a:t> г. за постигане на по-високи резултати</a:t>
            </a:r>
            <a:r>
              <a:rPr lang="en-GB" sz="1800" b="1" i="0" dirty="0" smtClean="0">
                <a:latin typeface="EC Square Sans Pro" panose="020B0506040000020004" pitchFamily="34" charset="0"/>
              </a:rPr>
              <a:t>:</a:t>
            </a:r>
          </a:p>
          <a:p>
            <a:pPr>
              <a:buClr>
                <a:srgbClr val="0F5494"/>
              </a:buClr>
            </a:pPr>
            <a:endParaRPr lang="en-GB" sz="1800" b="1" i="0" dirty="0" smtClean="0">
              <a:latin typeface="EC Square Sans Pro" panose="020B0506040000020004" pitchFamily="34" charset="0"/>
            </a:endParaRPr>
          </a:p>
          <a:p>
            <a:pPr lvl="1">
              <a:buClr>
                <a:srgbClr val="0F5494"/>
              </a:buClr>
            </a:pPr>
            <a:r>
              <a:rPr lang="bg-BG" sz="1800" b="0" dirty="0" smtClean="0">
                <a:latin typeface="EC Square Sans Pro" panose="020B0506040000020004" pitchFamily="34" charset="0"/>
              </a:rPr>
              <a:t>Подсилена връзка с </a:t>
            </a:r>
            <a:r>
              <a:rPr lang="bg-BG" sz="1800" i="0" dirty="0" smtClean="0">
                <a:latin typeface="EC Square Sans Pro" panose="020B0506040000020004" pitchFamily="34" charset="0"/>
              </a:rPr>
              <a:t>икономическото управление </a:t>
            </a:r>
            <a:r>
              <a:rPr lang="en-GB" sz="1800" i="0" dirty="0" smtClean="0">
                <a:latin typeface="EC Square Sans Pro" panose="020B0506040000020004" pitchFamily="34" charset="0"/>
              </a:rPr>
              <a:t> </a:t>
            </a:r>
          </a:p>
          <a:p>
            <a:pPr lvl="1">
              <a:buClr>
                <a:srgbClr val="0F5494"/>
              </a:buClr>
            </a:pPr>
            <a:r>
              <a:rPr lang="bg-BG" sz="1800" b="0" dirty="0" smtClean="0">
                <a:latin typeface="EC Square Sans Pro" panose="020B0506040000020004" pitchFamily="34" charset="0"/>
              </a:rPr>
              <a:t>Програмна</a:t>
            </a:r>
            <a:r>
              <a:rPr lang="en-GB" sz="1800" b="0" i="0" dirty="0" smtClean="0">
                <a:latin typeface="EC Square Sans Pro" panose="020B0506040000020004" pitchFamily="34" charset="0"/>
              </a:rPr>
              <a:t> </a:t>
            </a:r>
            <a:r>
              <a:rPr lang="bg-BG" sz="1800" dirty="0" smtClean="0">
                <a:latin typeface="EC Square Sans Pro" panose="020B0506040000020004" pitchFamily="34" charset="0"/>
              </a:rPr>
              <a:t>рамка </a:t>
            </a:r>
            <a:r>
              <a:rPr lang="en-GB" sz="1800" b="0" i="0" dirty="0" smtClean="0">
                <a:latin typeface="EC Square Sans Pro" panose="020B0506040000020004" pitchFamily="34" charset="0"/>
              </a:rPr>
              <a:t>+ </a:t>
            </a:r>
            <a:r>
              <a:rPr lang="bg-BG" sz="1800" b="0" i="0" dirty="0" smtClean="0">
                <a:latin typeface="EC Square Sans Pro" panose="020B0506040000020004" pitchFamily="34" charset="0"/>
              </a:rPr>
              <a:t>резерв за постигане на резултати</a:t>
            </a:r>
            <a:r>
              <a:rPr lang="en-GB" sz="1800" b="0" i="0" dirty="0" smtClean="0">
                <a:latin typeface="EC Square Sans Pro" panose="020B0506040000020004" pitchFamily="34" charset="0"/>
              </a:rPr>
              <a:t> </a:t>
            </a:r>
          </a:p>
          <a:p>
            <a:pPr lvl="1">
              <a:buClr>
                <a:srgbClr val="0F5494"/>
              </a:buClr>
            </a:pPr>
            <a:r>
              <a:rPr lang="bg-BG" sz="1800" dirty="0" smtClean="0">
                <a:latin typeface="EC Square Sans Pro" panose="020B0506040000020004" pitchFamily="34" charset="0"/>
              </a:rPr>
              <a:t>Опростени </a:t>
            </a:r>
            <a:r>
              <a:rPr lang="bg-BG" sz="1800" b="0" dirty="0" smtClean="0">
                <a:latin typeface="EC Square Sans Pro" panose="020B0506040000020004" pitchFamily="34" charset="0"/>
              </a:rPr>
              <a:t>системи за изпълнение</a:t>
            </a:r>
            <a:endParaRPr lang="en-GB" sz="1800" b="0" i="0" dirty="0" smtClean="0">
              <a:latin typeface="EC Square Sans Pro" panose="020B0506040000020004" pitchFamily="34" charset="0"/>
            </a:endParaRPr>
          </a:p>
          <a:p>
            <a:pPr marL="457200" lvl="1" indent="0">
              <a:buClr>
                <a:srgbClr val="0F5494"/>
              </a:buClr>
              <a:buNone/>
            </a:pPr>
            <a:endParaRPr lang="en-GB" sz="1800" b="0" i="0" dirty="0" smtClean="0">
              <a:latin typeface="EC Square Sans Pro" panose="020B05060400000200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597352"/>
            <a:ext cx="1975892" cy="260648"/>
          </a:xfrm>
        </p:spPr>
        <p:txBody>
          <a:bodyPr/>
          <a:lstStyle/>
          <a:p>
            <a:r>
              <a:rPr lang="en-GB" altLang="en-US" b="1" i="1" dirty="0" smtClean="0">
                <a:solidFill>
                  <a:srgbClr val="00B050"/>
                </a:solidFill>
                <a:latin typeface="EC Square Sans Pro" panose="020B0506040000020004" pitchFamily="34" charset="0"/>
              </a:rPr>
              <a:t>#EUBudget4Results</a:t>
            </a:r>
            <a:endParaRPr lang="en-GB" altLang="en-US" b="1" i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4309</TotalTime>
  <Words>843</Words>
  <Application>Microsoft Office PowerPoint</Application>
  <PresentationFormat>On-screen Show (4:3)</PresentationFormat>
  <Paragraphs>177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Бюджет на ЕС фокусиран върху резултатите</vt:lpstr>
      <vt:lpstr>Съдържание</vt:lpstr>
      <vt:lpstr>Основни характеристики на бюджета на ЕС</vt:lpstr>
      <vt:lpstr>Защо доброто представяне е приоритет? Сравнение на таваните 2007-2020 г. </vt:lpstr>
      <vt:lpstr>Защо доброто представяне е приоритет?</vt:lpstr>
      <vt:lpstr>“Всяко предприето действие трябва да води до максимален резултат и добавена стойност"               Жан-Клод Юнкер</vt:lpstr>
      <vt:lpstr>Какво означава  "Бюджет на ЕС фокусиран върху резултатите"? </vt:lpstr>
      <vt:lpstr>1. В КОИ области разходваме средства? Публични блага с по-висока добавена стойност на европейските фондове</vt:lpstr>
      <vt:lpstr>2. КАК разходваме средствата? По-голям ефект на ливъридж  на европейските фондове Повече усилия за опростяване </vt:lpstr>
      <vt:lpstr>3. Как ни ОЦЕНЯВАТ? Тенденция при процента на грешки</vt:lpstr>
      <vt:lpstr>3. Как ни ОЦЕНЯВАТ? Управляване на законосъобразността и рисковете</vt:lpstr>
      <vt:lpstr>3. Как ни ОЦЕНЯВАТ? Представяне (постигнати резултати)</vt:lpstr>
      <vt:lpstr>4. КАК комуникираме? </vt:lpstr>
      <vt:lpstr>Кои са ключовите фактори за успех?</vt:lpstr>
      <vt:lpstr>Бюджет на ЕС </vt:lpstr>
      <vt:lpstr>Благодаря Ви!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MANOVA Simeona (BUDG)</dc:creator>
  <cp:lastModifiedBy>Admin</cp:lastModifiedBy>
  <cp:revision>263</cp:revision>
  <cp:lastPrinted>2015-09-11T14:04:05Z</cp:lastPrinted>
  <dcterms:created xsi:type="dcterms:W3CDTF">2015-09-07T13:37:04Z</dcterms:created>
  <dcterms:modified xsi:type="dcterms:W3CDTF">2015-11-20T16:01:18Z</dcterms:modified>
</cp:coreProperties>
</file>