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17"/>
  </p:notesMasterIdLst>
  <p:handoutMasterIdLst>
    <p:handoutMasterId r:id="rId18"/>
  </p:handoutMasterIdLst>
  <p:sldIdLst>
    <p:sldId id="284" r:id="rId5"/>
    <p:sldId id="288" r:id="rId6"/>
    <p:sldId id="301" r:id="rId7"/>
    <p:sldId id="302" r:id="rId8"/>
    <p:sldId id="303" r:id="rId9"/>
    <p:sldId id="306" r:id="rId10"/>
    <p:sldId id="307" r:id="rId11"/>
    <p:sldId id="305" r:id="rId12"/>
    <p:sldId id="304" r:id="rId13"/>
    <p:sldId id="308" r:id="rId14"/>
    <p:sldId id="313" r:id="rId15"/>
    <p:sldId id="280" r:id="rId16"/>
  </p:sldIdLst>
  <p:sldSz cx="9144000" cy="5715000" type="screen16x1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74" y="-16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6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3" y="5260506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27.03.2015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6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926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30671" y="191729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8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6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1" y="191729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8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1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1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3" y="354270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8" y="4848163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4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cs typeface="PT Sans"/>
              </a:rPr>
              <a:t>INTOSAI WORKING GROUP ON KEY NATIONAL INDICATORS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801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1800" b="1" dirty="0">
                <a:solidFill>
                  <a:srgbClr val="1CA6C0"/>
                </a:solidFill>
                <a:ea typeface="+mn-ea"/>
                <a:cs typeface="PT Sans"/>
              </a:rPr>
              <a:t>Dmitry </a:t>
            </a:r>
            <a:r>
              <a:rPr lang="en-US" sz="1800" b="1" dirty="0" err="1">
                <a:solidFill>
                  <a:srgbClr val="1CA6C0"/>
                </a:solidFill>
                <a:ea typeface="+mn-ea"/>
                <a:cs typeface="PT Sans"/>
              </a:rPr>
              <a:t>Zaytsev</a:t>
            </a:r>
            <a:endParaRPr lang="en-US" sz="1800" b="1" dirty="0">
              <a:solidFill>
                <a:srgbClr val="1CA6C0"/>
              </a:solidFill>
              <a:ea typeface="+mn-ea"/>
              <a:cs typeface="PT Sans"/>
            </a:endParaRPr>
          </a:p>
          <a:p>
            <a:pPr algn="l"/>
            <a:r>
              <a:rPr lang="id-ID" sz="1800" b="1" dirty="0" smtClean="0">
                <a:solidFill>
                  <a:srgbClr val="1CA6C0"/>
                </a:solidFill>
                <a:ea typeface="+mn-ea"/>
                <a:cs typeface="PT Sans"/>
              </a:rPr>
              <a:t>Accounts </a:t>
            </a:r>
            <a:r>
              <a:rPr lang="id-ID" sz="1800" b="1" dirty="0">
                <a:solidFill>
                  <a:srgbClr val="1CA6C0"/>
                </a:solidFill>
                <a:ea typeface="+mn-ea"/>
                <a:cs typeface="PT Sans"/>
              </a:rPr>
              <a:t>Chamber</a:t>
            </a:r>
            <a:r>
              <a:rPr lang="en-US" sz="1800" b="1" dirty="0">
                <a:solidFill>
                  <a:srgbClr val="1CA6C0"/>
                </a:solidFill>
                <a:ea typeface="+mn-ea"/>
                <a:cs typeface="PT Sans"/>
              </a:rPr>
              <a:t> of the Russian Federation</a:t>
            </a:r>
            <a:endParaRPr lang="ru-RU" sz="1800" b="1" dirty="0">
              <a:solidFill>
                <a:srgbClr val="00B0F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Sofia, March 25, 2015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4173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VIII MEETING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907" y="2956956"/>
            <a:ext cx="729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GROUP PLAN FOR 2015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42945"/>
              </p:ext>
            </p:extLst>
          </p:nvPr>
        </p:nvGraphicFramePr>
        <p:xfrm>
          <a:off x="652227" y="1425039"/>
          <a:ext cx="8004885" cy="366246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9960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Monitoring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international initiatives in the sphere of the socio-economic development taking into account recent investigations in this sphere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ru-RU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Developing contacts with the WB, the WEF and other organizations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ru-RU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Developing cooperation with INTOSAI Working Groups and regional economic organizations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ru-RU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21698"/>
              </p:ext>
            </p:extLst>
          </p:nvPr>
        </p:nvGraphicFramePr>
        <p:xfrm>
          <a:off x="652227" y="1425039"/>
          <a:ext cx="8004885" cy="27728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Maintaining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INTOSAI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Working Group on KNI website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9th meeting of the Working Group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SAI of Armenia,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5534" y="781955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VIII MEETING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0795" y="284819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6291" y="486888"/>
            <a:ext cx="6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53883"/>
              </p:ext>
            </p:extLst>
          </p:nvPr>
        </p:nvGraphicFramePr>
        <p:xfrm>
          <a:off x="652227" y="1425039"/>
          <a:ext cx="8004885" cy="411677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79564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The 8th meeting of the WG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March </a:t>
                      </a:r>
                      <a:r>
                        <a:rPr lang="ru-RU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6, 2015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Sofia (Bulgaria)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SAI of Bulgaria,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6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Further work  concerning the initiative to research countries preparedness to use the KNI systems in SAI activities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WG member-states providing information for the Questionnaire concerning the countries preparedness to use the KNI systems in SAI activities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April, 2015 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 members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1125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Finalizing the work on the Questionnaire concerning the countries preparedness to use the KNI systems in SAI activities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 25, 2015 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47982"/>
              </p:ext>
            </p:extLst>
          </p:nvPr>
        </p:nvGraphicFramePr>
        <p:xfrm>
          <a:off x="486889" y="1425039"/>
          <a:ext cx="8170224" cy="412073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28202"/>
                <a:gridCol w="3445257"/>
                <a:gridCol w="1927177"/>
                <a:gridCol w="2169588"/>
              </a:tblGrid>
              <a:tr h="46936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54347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Guidance Document for the KNI use in SAIs activities on the base of the White Paper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9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draft of the Guidance Document for the KNI use in SAIs activities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July 1, 2015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59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Agreeing </a:t>
                      </a: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draft of the Guidance Document for the KNI use in SAIs </a:t>
                      </a: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activities</a:t>
                      </a:r>
                      <a:r>
                        <a:rPr lang="ru-RU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by WG member-states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September</a:t>
                      </a:r>
                      <a:r>
                        <a:rPr lang="en-US" sz="1600" b="1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1, 2015</a:t>
                      </a:r>
                      <a:endParaRPr lang="ru-RU" sz="1600" b="1" kern="1200" baseline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 Secretariat,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59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3.3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final version of the draft of the Guidance Document for the KNI use in SAIs activities</a:t>
                      </a:r>
                      <a:endParaRPr lang="ru-RU" sz="1600" b="1" kern="1200" baseline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 1, 2015</a:t>
                      </a:r>
                      <a:endParaRPr lang="ru-RU" sz="1600" b="1" kern="1200" baseline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06870"/>
              </p:ext>
            </p:extLst>
          </p:nvPr>
        </p:nvGraphicFramePr>
        <p:xfrm>
          <a:off x="652227" y="1698171"/>
          <a:ext cx="8004885" cy="322494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7th KSC Steering Committee Meeting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 15-16, 2015 Washington D.C., USA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report on the Working Group activities 2014-2015 and agreeing it by 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Presentation of the draft of the Guidance Document for the KNI use in SAIs activities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</a:t>
                      </a:r>
                      <a:r>
                        <a:rPr 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15-16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51609"/>
              </p:ext>
            </p:extLst>
          </p:nvPr>
        </p:nvGraphicFramePr>
        <p:xfrm>
          <a:off x="652227" y="1425039"/>
          <a:ext cx="8004885" cy="371770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INTOSAI Governing Board Meeting, 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November 10-11, 2015, Abu-Dhabi, United Arab Emirates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report on the Working Group activities 2014-2015 and agreeing it by 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Considering a possibility to organize training for SAI self-assessment and use of KNIs in their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activity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7945"/>
              </p:ext>
            </p:extLst>
          </p:nvPr>
        </p:nvGraphicFramePr>
        <p:xfrm>
          <a:off x="473180" y="1306286"/>
          <a:ext cx="8004885" cy="42656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530832"/>
                <a:gridCol w="1732881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38001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version of the KNI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Knowledge Base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7.1.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member-states designating contact persons responsible for communication on the KB issues and providing the Secretariat with this information 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April 7, 2015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7.2.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Publishing the new version of the Knowledge Base on the website of the Accounts Chamber of the Russian Federation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April 13, 2015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7.3.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member-states providing suggestions on the new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version of</a:t>
                      </a: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Knowledge Base.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Collecting and reviewing the feedback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received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April,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members, 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72936"/>
              </p:ext>
            </p:extLst>
          </p:nvPr>
        </p:nvGraphicFramePr>
        <p:xfrm>
          <a:off x="652227" y="1425039"/>
          <a:ext cx="8004885" cy="366246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7.4.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member-states designated persons providing initial information (files, links, documents) to be included in the new version of the Knowledge Base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May – June,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7.5.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Placing the initial information in the new version of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Knowledge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Base and having it verified by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member-states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designated persons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July-August,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members, 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7.6.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member-states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designated persons providing further information related to the new version of the Knowledge Base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59890"/>
              </p:ext>
            </p:extLst>
          </p:nvPr>
        </p:nvGraphicFramePr>
        <p:xfrm>
          <a:off x="652227" y="1425039"/>
          <a:ext cx="8004885" cy="38254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4275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framework agreement between INTOSAI and OECD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8.1.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Informing the INTOSAI General Secretariat on the meeting between the WG Secretariat and OECD in 2014,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Proposing the INTOSAI General Secretariat to sign a new framework agreement between INTOSAI and OECD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April 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8.2.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a draft framework agreement between INTOSAI and OECD and agreeing it with the WG member-states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June 1, 2015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2015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60162"/>
              </p:ext>
            </p:extLst>
          </p:nvPr>
        </p:nvGraphicFramePr>
        <p:xfrm>
          <a:off x="652227" y="1721922"/>
          <a:ext cx="8004885" cy="30115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8.3.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Sending a draft framework agreement between INTOSAI and OECD to the INTOSAI General Secretariat for the adoption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June, 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8.4.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Agreeing a draft framework agreement between INTOSAI and OECD and agreeing it with the OECD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July 1, 2015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8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829</Words>
  <Application>Microsoft Office PowerPoint</Application>
  <PresentationFormat>On-screen Show (16:10)</PresentationFormat>
  <Paragraphs>200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Admin</cp:lastModifiedBy>
  <cp:revision>99</cp:revision>
  <dcterms:created xsi:type="dcterms:W3CDTF">2014-09-22T05:50:31Z</dcterms:created>
  <dcterms:modified xsi:type="dcterms:W3CDTF">2015-03-27T13:59:38Z</dcterms:modified>
</cp:coreProperties>
</file>