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  <p:sldMasterId id="2147483692" r:id="rId5"/>
  </p:sldMasterIdLst>
  <p:notesMasterIdLst>
    <p:notesMasterId r:id="rId19"/>
  </p:notesMasterIdLst>
  <p:handoutMasterIdLst>
    <p:handoutMasterId r:id="rId20"/>
  </p:handoutMasterIdLst>
  <p:sldIdLst>
    <p:sldId id="256" r:id="rId6"/>
    <p:sldId id="281" r:id="rId7"/>
    <p:sldId id="297" r:id="rId8"/>
    <p:sldId id="298" r:id="rId9"/>
    <p:sldId id="300" r:id="rId10"/>
    <p:sldId id="301" r:id="rId11"/>
    <p:sldId id="302" r:id="rId12"/>
    <p:sldId id="312" r:id="rId13"/>
    <p:sldId id="304" r:id="rId14"/>
    <p:sldId id="305" r:id="rId15"/>
    <p:sldId id="307" r:id="rId16"/>
    <p:sldId id="309" r:id="rId17"/>
    <p:sldId id="311" r:id="rId18"/>
  </p:sldIdLst>
  <p:sldSz cx="9144000" cy="5715000" type="screen16x10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674" y="-16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58766252366551"/>
          <c:y val="0.1584408311300414"/>
          <c:w val="0.6214397419072597"/>
          <c:h val="0.838281152355955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countries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gave no answer</c:v>
                </c:pt>
                <c:pt idx="1">
                  <c:v>have answered to all the questions</c:v>
                </c:pt>
                <c:pt idx="2">
                  <c:v>have answered not to all the questions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0.29114</cdr:x>
      <cdr:y>0.11234</cdr:y>
    </cdr:from>
    <cdr:to>
      <cdr:x>0.67619</cdr:x>
      <cdr:y>0.1689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2934" y="353865"/>
          <a:ext cx="2291938" cy="17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0.30525</cdr:x>
      <cdr:y>0.06748</cdr:y>
    </cdr:from>
    <cdr:to>
      <cdr:x>0.71425</cdr:x>
      <cdr:y>0.16136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6922" y="212559"/>
          <a:ext cx="2434485" cy="295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Answer to some questions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0.64257</cdr:x>
      <cdr:y>0.80605</cdr:y>
    </cdr:from>
    <cdr:to>
      <cdr:x>1</cdr:x>
      <cdr:y>0.90784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83012" y="2538925"/>
          <a:ext cx="2127497" cy="320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No answer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0.16146</cdr:x>
      <cdr:y>0.83998</cdr:y>
    </cdr:from>
    <cdr:to>
      <cdr:x>0.57467</cdr:x>
      <cdr:y>0.99079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61035" y="2645796"/>
          <a:ext cx="2459566" cy="475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Answer to the all questions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D6B1-248E-5848-A9D8-460E48B51439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9281C-3E93-7446-B859-95EC807E5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3E501-3C54-4E46-8342-EA18D6ADB403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DC05-44F7-6040-AAB9-2752DF9A0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7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812927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7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5" y="5260507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51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49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>
                <a:solidFill>
                  <a:prstClr val="black"/>
                </a:solidFill>
              </a:rPr>
              <a:pPr>
                <a:defRPr/>
              </a:pPr>
              <a:t>27.03.2015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36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>
                <a:solidFill>
                  <a:prstClr val="black"/>
                </a:solidFill>
              </a:rPr>
              <a:pPr>
                <a:defRPr/>
              </a:pPr>
              <a:t>27.03.2015</a:t>
            </a:fld>
            <a:endParaRPr lang="ru-RU" altLang="zh-CN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zh-C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27.03.2015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/>
              <a:pPr>
                <a:defRPr/>
              </a:pPr>
              <a:t>27.03.2015</a:t>
            </a:fld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40584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7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  <p:sldLayoutId id="2147483691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8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73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70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9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2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2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2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5" y="354271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60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30" y="4848164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9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-2" y="1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030671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8" y="5297489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50765" y="358059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6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8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WORKING GROUP ACTIVITY REPORT (201</a:t>
            </a:r>
            <a:r>
              <a:rPr lang="ru-RU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4</a:t>
            </a:r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 – 201</a:t>
            </a:r>
            <a:r>
              <a:rPr lang="ru-RU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5</a:t>
            </a:r>
            <a:r>
              <a:rPr lang="en-US" sz="2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PT Sans"/>
              </a:rPr>
              <a:t>) </a:t>
            </a: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b="1" dirty="0">
                <a:solidFill>
                  <a:srgbClr val="1CA6C0"/>
                </a:solidFill>
                <a:cs typeface="PT Sans"/>
              </a:rPr>
              <a:t>Ms. </a:t>
            </a:r>
            <a:r>
              <a:rPr lang="id-ID" sz="2700" b="1" dirty="0">
                <a:solidFill>
                  <a:srgbClr val="1CA6C0"/>
                </a:solidFill>
                <a:cs typeface="PT Sans"/>
              </a:rPr>
              <a:t>Tatiana Manuylova </a:t>
            </a:r>
            <a:endParaRPr lang="ru-RU" sz="2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ru-RU" sz="2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2700" b="1" dirty="0" smtClean="0">
                <a:solidFill>
                  <a:srgbClr val="1CA6C0"/>
                </a:solidFill>
                <a:cs typeface="PT Sans"/>
              </a:rPr>
              <a:t>A</a:t>
            </a:r>
            <a:r>
              <a:rPr lang="id-ID" sz="2700" b="1" dirty="0">
                <a:solidFill>
                  <a:srgbClr val="1CA6C0"/>
                </a:solidFill>
                <a:cs typeface="PT Sans"/>
              </a:rPr>
              <a:t>uditor of the Accounts Chamber</a:t>
            </a:r>
            <a:r>
              <a:rPr lang="en-US" sz="2700" b="1" dirty="0">
                <a:solidFill>
                  <a:srgbClr val="1CA6C0"/>
                </a:solidFill>
                <a:cs typeface="PT Sans"/>
              </a:rPr>
              <a:t> of the Russian Federation</a:t>
            </a:r>
            <a:endParaRPr lang="ru-RU" sz="2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8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Sofia, March 25, 201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986" y="1463838"/>
            <a:ext cx="839938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COOPERATION WITH INTOSAI COMMITTEES AND DEPARTMENTS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7543" y="2269454"/>
            <a:ext cx="67416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</a:t>
            </a:r>
            <a:r>
              <a:rPr lang="en-US" sz="20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nd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EUROSAI-ASOSAI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joined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conference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Moscow, September 2014)</a:t>
            </a: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0" lvl="1" algn="just">
              <a:defRPr/>
            </a:pP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47</a:t>
            </a:r>
            <a:r>
              <a:rPr lang="en-US" sz="20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ASOSAI Governing Board Meeting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Moscow, September 2014)</a:t>
            </a:r>
          </a:p>
          <a:p>
            <a:pPr marL="342900" lvl="1" indent="-342900" algn="just">
              <a:defRPr/>
            </a:pPr>
            <a:endParaRPr lang="ru-RU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43" y="412623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8986" y="1463838"/>
            <a:ext cx="765520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FRAMEWORK AGREEMENT BETWEEN INTOSAI AND OECD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3785" y="2269452"/>
            <a:ext cx="71454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Informing the INTOSAI General Secretariat on the meeting between the WG Secretariat and OECD in 2014</a:t>
            </a:r>
          </a:p>
          <a:p>
            <a:pPr marL="342900" indent="-342900">
              <a:spcBef>
                <a:spcPct val="0"/>
              </a:spcBef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Preparing a draft framework agreement between INTOSAI and OECD and agreeing it with the WG member-states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047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43" y="1628496"/>
            <a:ext cx="7980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MAIN ACTIVITIES OF THE INTOSAI WORKING GROUP ON KNI IN 2015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645" y="2351314"/>
            <a:ext cx="6982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Elaborating a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Draft Guidance document on the development and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use of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KNI’s in SAI’s activities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Overhauling the Knowledge base on KNI</a:t>
            </a: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Preparing a draft framework agreement between INTOSAI and OECD and agreeing it with the WG member-states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indent="-285750"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3195" y="831273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cs typeface="PT Sans"/>
              </a:rPr>
              <a:t>WORKING GROUP ACTIVITY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6358" y="29568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5187" y="781955"/>
            <a:ext cx="376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WORKING 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0795" y="284819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8171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5100" y="1513997"/>
            <a:ext cx="65688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endParaRPr lang="en-US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0" defTabSz="914400"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New annexes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to the White Paper on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Key National Indicators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771" y="2398746"/>
            <a:ext cx="7917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Principles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for the development and use of the key national indicators</a:t>
            </a:r>
          </a:p>
          <a:p>
            <a:pPr>
              <a:defRPr/>
            </a:pP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Analysis of opportunities on the use of KNI for international comparisons in the context of sustainable development and recommendations 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Hungary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SAI’s role in development and use of key national indicators for R&amp;D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development (SAI of Finland)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629" y="1295463"/>
            <a:ext cx="901337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7th MEETING OF THE INTOSAI WG ON KNI IN CUTA (INDONESIA), FEBRUARY  2014</a:t>
            </a:r>
            <a:endParaRPr lang="ru-RU" sz="19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925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5187" y="781955"/>
            <a:ext cx="376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WORKING 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0641" y="2208813"/>
            <a:ext cx="8288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 of the Standard on the development and use of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KNIs developed (May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2014) </a:t>
            </a:r>
            <a:endPara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Proposal to prepare a Guidance document prier to the Standard development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2014)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and approval of the Project proposal at the 6th KSC Steering Committee Meeting (October 2014)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212" y="1307517"/>
            <a:ext cx="848715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THE INTOSAI STANDARD ON THE BASIS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WHITE PAPER ON KNI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922" y="248185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22142" y="2185909"/>
            <a:ext cx="7349962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sz="21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INTOSAI KSC 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Steering Committee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Meeting</a:t>
            </a:r>
          </a:p>
          <a:p>
            <a:pPr lvl="0" algn="l"/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2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en-US" sz="2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2014, Cairo)</a:t>
            </a:r>
            <a:endParaRPr lang="en-US" sz="2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66</a:t>
            </a:r>
            <a:r>
              <a:rPr lang="en-US" sz="2100" b="1" baseline="300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INTOSAI Governing Board</a:t>
            </a:r>
            <a:r>
              <a:rPr lang="ru-RU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Meeting </a:t>
            </a:r>
          </a:p>
          <a:p>
            <a:pPr algn="l"/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(November 2014, Vienna)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62" y="1665405"/>
            <a:ext cx="7327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ON THE INTOSAI WORKING GROUP ON KNI 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9423" y="26006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2"/>
            <a:ext cx="7655203" cy="3208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342900" algn="just"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Analysis of opportunities on the use of KNI for international comparisons in the context of sustainable development and 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recommendations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(</a:t>
            </a:r>
            <a:r>
              <a:rPr lang="en-US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SAI of Hungary</a:t>
            </a:r>
            <a:r>
              <a:rPr lang="ru-RU" sz="21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)</a:t>
            </a:r>
            <a:endParaRPr lang="en-US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114300" lvl="1" algn="just">
              <a:defRPr/>
            </a:pPr>
            <a:endParaRPr lang="en-US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505184" y="781955"/>
            <a:ext cx="41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451" y="1568892"/>
            <a:ext cx="7618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INTOSAI WORKING GROUP ON KNI SUBPROJECTS REALIZATION 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1"/>
            <a:ext cx="882468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1416815"/>
            <a:ext cx="3075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BASE ON KNI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5184" y="781955"/>
            <a:ext cx="4133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874" y="1882986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current version </a:t>
            </a:r>
          </a:p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of the Knowledge Base 2014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4" descr="БАЗА.bmp"/>
          <p:cNvPicPr>
            <a:picLocks noChangeAspect="1"/>
          </p:cNvPicPr>
          <p:nvPr/>
        </p:nvPicPr>
        <p:blipFill>
          <a:blip r:embed="rId2"/>
          <a:srcRect t="4166" b="6372"/>
          <a:stretch>
            <a:fillRect/>
          </a:stretch>
        </p:blipFill>
        <p:spPr bwMode="auto">
          <a:xfrm>
            <a:off x="403761" y="2529317"/>
            <a:ext cx="3482827" cy="249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32021" y="2463256"/>
            <a:ext cx="37169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B0F0"/>
                </a:solidFill>
                <a:latin typeface="Calibri" pitchFamily="34" charset="0"/>
              </a:rPr>
              <a:t>Glossary</a:t>
            </a:r>
          </a:p>
          <a:p>
            <a:endParaRPr lang="ru-RU" sz="900" b="1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B0F0"/>
                </a:solidFill>
                <a:latin typeface="Calibri" pitchFamily="34" charset="0"/>
              </a:rPr>
              <a:t>Countries</a:t>
            </a:r>
          </a:p>
          <a:p>
            <a:endParaRPr lang="en-US" sz="900" b="1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pPr marL="82550" indent="-82550"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B0F0"/>
                </a:solidFill>
                <a:latin typeface="Calibri" pitchFamily="34" charset="0"/>
              </a:rPr>
              <a:t>Analytical materials and other sources</a:t>
            </a:r>
          </a:p>
          <a:p>
            <a:pPr marL="82550" indent="-82550"/>
            <a:endParaRPr lang="en-US" sz="900" b="1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pPr marL="82550" indent="-82550"/>
            <a:endParaRPr lang="en-US" sz="300" b="1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FR" b="1" u="sng" dirty="0" smtClean="0">
                <a:solidFill>
                  <a:srgbClr val="00B0F0"/>
                </a:solidFill>
                <a:latin typeface="Calibri" pitchFamily="34" charset="0"/>
              </a:rPr>
              <a:t>Videoconferences</a:t>
            </a:r>
          </a:p>
          <a:p>
            <a:endParaRPr lang="ru-RU" sz="900" b="1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B0F0"/>
                </a:solidFill>
                <a:latin typeface="Calibri" pitchFamily="34" charset="0"/>
              </a:rPr>
              <a:t>Discussions</a:t>
            </a:r>
          </a:p>
          <a:p>
            <a:endParaRPr lang="ru-RU" sz="900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B0F0"/>
                </a:solidFill>
                <a:latin typeface="Calibri" pitchFamily="34" charset="0"/>
              </a:rPr>
              <a:t>Surveys</a:t>
            </a:r>
            <a:endParaRPr lang="ru-RU" b="1" u="sng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en-US" b="1" dirty="0" smtClean="0">
              <a:solidFill>
                <a:srgbClr val="00B0F0"/>
              </a:solidFill>
              <a:latin typeface="Calibri" pitchFamily="34" charset="0"/>
            </a:endParaRPr>
          </a:p>
          <a:p>
            <a:endParaRPr lang="en-US" b="1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049" y="238126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2021" y="18829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new version  </a:t>
            </a:r>
          </a:p>
          <a:p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of the Knowledge Base</a:t>
            </a:r>
            <a:r>
              <a:rPr lang="ru-RU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2015</a:t>
            </a:r>
            <a:endParaRPr lang="ru-RU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2826327"/>
            <a:ext cx="7655203" cy="2232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342900" algn="just">
              <a:defRPr/>
            </a:pPr>
            <a:endParaRPr lang="ru-RU" sz="21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018" y="1436914"/>
            <a:ext cx="7505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algn="ctr"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 indent="-342900" algn="ctr"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lvl="1" indent="-342900" algn="ctr">
              <a:defRPr/>
            </a:pPr>
            <a:endParaRPr lang="en-US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2545" y="412623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66602558"/>
              </p:ext>
            </p:extLst>
          </p:nvPr>
        </p:nvGraphicFramePr>
        <p:xfrm>
          <a:off x="939017" y="2175578"/>
          <a:ext cx="5952287" cy="314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351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42900" algn="ctr">
              <a:defRPr/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INITIATIVE TO RESEARCH COUNTRIES PREPAREDNESS TO USE THE KNI SYSTEMS IN SAI ACTIVITIES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8676" y="1990912"/>
            <a:ext cx="470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 MEMBER-STATES - 23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5023" y="1361986"/>
            <a:ext cx="848645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IN THE LEGISLATION IN THE RUSSIAN FEDERATION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RELATED TO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KNI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644" y="1777380"/>
            <a:ext cx="78852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 new Federal Law on the Strategic Planning in the Russian Federation was adopted in 2014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According to the Law the Government is responsible for development of the system of strategic planning documents which include policy targets and indicators used to measure their attainment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set up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of indicators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system will be a starting point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getting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accurate 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information about the implementation of strategic plans and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policy targets attainment. It may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also be a basis for the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future development of KNI system</a:t>
            </a: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The functions of the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Accounts Chamber of the Russian Federation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include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monitoring and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analyzing the </a:t>
            </a:r>
            <a:r>
              <a:rPr lang="en-US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development and use of the </a:t>
            </a:r>
            <a:r>
              <a:rPr lang="en-US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indicators system used to outline policy priorities and targets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5184" y="781955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PT Sans"/>
              </a:rPr>
              <a:t>WORKING GROUP ACTIVITY 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423" y="248185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</a:rPr>
              <a:t>INTOSAI WORKING GROUP ON KEY NATIONAL INDICATORS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9014" y="1850071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00" b="1" dirty="0" smtClean="0">
              <a:solidFill>
                <a:prstClr val="black">
                  <a:lumMod val="50000"/>
                  <a:lumOff val="50000"/>
                </a:prstClr>
              </a:solidFill>
              <a:cs typeface="PT San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5184" y="781955"/>
            <a:ext cx="370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WORKING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GROUP ACTIVITY 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8191"/>
            <a:ext cx="89539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algn="ctr">
              <a:defRPr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7th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MEETING OF THE EXPERT GROUP ON KNI OF THE CIS MEMBER-STATES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14300" lvl="1" algn="ctr">
              <a:defRPr/>
            </a:pP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(YEREVAN, 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ARMENIA, MAY </a:t>
            </a:r>
            <a:r>
              <a:rPr 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2014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5647" y="2269454"/>
            <a:ext cx="7513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Arial" pitchFamily="34" charset="0"/>
              <a:buChar char="•"/>
              <a:defRPr/>
            </a:pPr>
            <a:endParaRPr lang="ru-RU" sz="2000" b="1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Member-states joined the initiative to research countries preparedness to use the KNI systems in SAI activities and provided the Secretariat with the information in response to the questionnaire </a:t>
            </a:r>
          </a:p>
          <a:p>
            <a:pPr marL="285750" lvl="1" indent="-285750" algn="just">
              <a:buFont typeface="Arial" pitchFamily="34" charset="0"/>
              <a:buChar char="•"/>
              <a:defRPr/>
            </a:pP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lvl="1" indent="-285750" algn="just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t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ranslation of the Annexes </a:t>
            </a:r>
            <a:r>
              <a:rPr lang="en-US" sz="20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C, D,E  </a:t>
            </a:r>
            <a:r>
              <a:rPr lang="en-US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of the White paper on KNI into Russian language</a:t>
            </a:r>
            <a:endParaRPr lang="ru-RU" sz="20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426" y="236310"/>
            <a:ext cx="598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INTOSAI WORKING GROUP ON KEY NATIONAL INDICATORS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737</Words>
  <Application>Microsoft Office PowerPoint</Application>
  <PresentationFormat>On-screen Show (16:10)</PresentationFormat>
  <Paragraphs>106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Admin</cp:lastModifiedBy>
  <cp:revision>115</cp:revision>
  <dcterms:created xsi:type="dcterms:W3CDTF">2014-09-22T05:50:31Z</dcterms:created>
  <dcterms:modified xsi:type="dcterms:W3CDTF">2015-03-27T13:53:24Z</dcterms:modified>
</cp:coreProperties>
</file>