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8" r:id="rId5"/>
    <p:sldId id="281" r:id="rId6"/>
    <p:sldId id="282" r:id="rId7"/>
    <p:sldId id="283" r:id="rId8"/>
    <p:sldId id="280" r:id="rId9"/>
    <p:sldId id="285" r:id="rId10"/>
    <p:sldId id="286" r:id="rId11"/>
    <p:sldId id="287" r:id="rId12"/>
    <p:sldId id="263" r:id="rId13"/>
    <p:sldId id="264" r:id="rId14"/>
    <p:sldId id="257" r:id="rId15"/>
    <p:sldId id="288" r:id="rId16"/>
    <p:sldId id="266" r:id="rId17"/>
    <p:sldId id="268" r:id="rId18"/>
    <p:sldId id="289" r:id="rId19"/>
    <p:sldId id="258" r:id="rId20"/>
  </p:sldIdLst>
  <p:sldSz cx="9144000" cy="6858000" type="screen4x3"/>
  <p:notesSz cx="6811963" cy="9945688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6" autoAdjust="0"/>
  </p:normalViewPr>
  <p:slideViewPr>
    <p:cSldViewPr>
      <p:cViewPr varScale="1">
        <p:scale>
          <a:sx n="127" d="100"/>
          <a:sy n="127" d="100"/>
        </p:scale>
        <p:origin x="-3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88E10-AAA4-4B82-AE31-143BED01E90C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DEF2C-2ABB-44C4-AD10-DDB7F798D12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560F9-6070-441B-976B-E2762742A28A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97FF-097B-4557-AB68-FC1B5BFBF47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2641B-7C23-4D0F-B2E5-A43BBA0073C4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C5E17-C4F6-4D98-8C9F-3EDC8649DAB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9A13C-04B0-4DF1-A6FB-121866332BBF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FD31F-7B3D-4C33-8D98-CCB097C2612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72EA4-DFD2-4B22-98D3-52490BB62BFD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610FD-947C-4636-85F4-4E297C7E1E3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5301-A493-4C94-9D75-4CBEF37B5EA1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E0DED-4FE2-4266-BC65-DE938C630EB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EBF72-3C4C-4E2E-9283-377701F2305F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26C2B-4BF0-4E6F-8D80-F87C14F5680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417E5-2053-459E-8936-1DC68E543F3C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C2091-EF34-4EAA-8136-2941222C258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DC5C-BFE5-44DB-A1DE-8FDD3AA84B20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CC113-FFA0-4F03-8850-A376A4FCD56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805D4-A827-47B8-B1E3-88325B581088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F9198-4B73-4635-BD73-FD897EE0920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4A558-1109-4904-AADF-67B89D00B18C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E9A61-A273-47B4-8EDC-12259EAFBA2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bg-BG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3E998E-BC71-4C86-8F4A-67EE1DDC80EC}" type="datetimeFigureOut">
              <a:rPr lang="bg-BG"/>
              <a:pPr>
                <a:defRPr/>
              </a:pPr>
              <a:t>27.11.2013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54AD88-999F-4901-AECD-A60448A1DF0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hyperlink" Target="http://www.123rf.com/photo_659856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22000">
              <a:srgbClr val="FFFFFF"/>
            </a:gs>
            <a:gs pos="36000">
              <a:srgbClr val="E6E6E6"/>
            </a:gs>
            <a:gs pos="57001">
              <a:srgbClr val="FFFFFF"/>
            </a:gs>
            <a:gs pos="73000">
              <a:srgbClr val="E6E6E6"/>
            </a:gs>
            <a:gs pos="91000">
              <a:srgbClr val="B1B5C0"/>
            </a:gs>
            <a:gs pos="91000">
              <a:srgbClr val="7D8496"/>
            </a:gs>
            <a:gs pos="100000">
              <a:srgbClr val="7D8496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7992888" cy="223224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4000" dirty="0" smtClean="0">
                <a:solidFill>
                  <a:schemeClr val="tx2"/>
                </a:solidFill>
              </a:rPr>
              <a:t>Ограничаване на измамите при обществените поръчки – мисията е възможна ...</a:t>
            </a:r>
            <a:endParaRPr lang="bg-BG" sz="40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077071"/>
            <a:ext cx="6401519" cy="1464891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sz="2000" dirty="0" smtClean="0">
                <a:solidFill>
                  <a:schemeClr val="accent6">
                    <a:lumMod val="75000"/>
                  </a:schemeClr>
                </a:solidFill>
              </a:rPr>
              <a:t>Цветан Цветков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- CIA, CGAP, CRMA,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sz="2000" dirty="0" smtClean="0">
                <a:solidFill>
                  <a:schemeClr val="accent6">
                    <a:lumMod val="75000"/>
                  </a:schemeClr>
                </a:solidFill>
              </a:rPr>
              <a:t> заместник-председател на Сметната палата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bg-BG" sz="2000" dirty="0" smtClean="0">
                <a:solidFill>
                  <a:schemeClr val="accent6">
                    <a:lumMod val="75000"/>
                  </a:schemeClr>
                </a:solidFill>
              </a:rPr>
              <a:t>на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sz="2000" dirty="0" smtClean="0">
                <a:solidFill>
                  <a:schemeClr val="accent6">
                    <a:lumMod val="75000"/>
                  </a:schemeClr>
                </a:solidFill>
              </a:rPr>
              <a:t>Република България</a:t>
            </a:r>
            <a:endParaRPr lang="bg-BG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2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89588"/>
            <a:ext cx="914400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113"/>
            <a:ext cx="9144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6480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Характерни нарушения</a:t>
            </a:r>
            <a:b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							</a:t>
            </a:r>
            <a:r>
              <a:rPr lang="bg-BG" sz="2800" i="1" dirty="0" smtClean="0">
                <a:solidFill>
                  <a:schemeClr val="accent6">
                    <a:lumMod val="75000"/>
                  </a:schemeClr>
                </a:solidFill>
              </a:rPr>
              <a:t>(2)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352928" cy="4608512"/>
          </a:xfrm>
        </p:spPr>
        <p:txBody>
          <a:bodyPr/>
          <a:lstStyle/>
          <a:p>
            <a:pPr algn="l"/>
            <a:r>
              <a:rPr lang="bg-BG" sz="1800" dirty="0" smtClean="0">
                <a:solidFill>
                  <a:schemeClr val="tx2"/>
                </a:solidFill>
                <a:latin typeface="Comic Sans MS" pitchFamily="66" charset="0"/>
                <a:ea typeface="ＭＳ Ｐゴシック"/>
                <a:cs typeface="ＭＳ Ｐゴシック"/>
              </a:rPr>
              <a:t>	</a:t>
            </a:r>
            <a:endParaRPr lang="bg-BG" sz="1600" dirty="0" smtClean="0">
              <a:solidFill>
                <a:schemeClr val="tx2"/>
              </a:solidFill>
              <a:latin typeface="Comic Sans MS" pitchFamily="66" charset="0"/>
              <a:ea typeface="ＭＳ Ｐゴシック"/>
              <a:cs typeface="ＭＳ Ｐゴシック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Неоснователно отстранени/допуснати участници, които не отговарят на изискванията на възложителя –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9%;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Неизискване на писменна обосновка по чл. 70 от ЗОП при наличие на основание за това – 3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%;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Неизпращане в срок на информация в РОП или ОВ на ЕС – 26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%;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Увеличаване на обема и количеството на дейностите при изпълнение на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поръчката.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algn="l"/>
            <a:endParaRPr lang="bg-BG" sz="1600" dirty="0" smtClean="0">
              <a:solidFill>
                <a:schemeClr val="tx2"/>
              </a:solidFill>
              <a:latin typeface="Comic Sans MS" pitchFamily="66" charset="0"/>
              <a:ea typeface="ＭＳ Ｐゴシック"/>
              <a:cs typeface="ＭＳ Ｐゴシック"/>
            </a:endParaRPr>
          </a:p>
          <a:p>
            <a:endParaRPr lang="bg-BG" sz="1800" dirty="0" smtClean="0">
              <a:solidFill>
                <a:srgbClr val="000000"/>
              </a:solidFill>
              <a:latin typeface="Comic Sans MS" pitchFamily="66" charset="0"/>
              <a:ea typeface="ＭＳ Ｐゴシック"/>
              <a:cs typeface="ＭＳ Ｐゴシック"/>
            </a:endParaRPr>
          </a:p>
          <a:p>
            <a:endParaRPr lang="bg-BG" sz="2800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Измамата като разновидност на нарушението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sz="2200" dirty="0" smtClean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143000" y="2438400"/>
            <a:ext cx="2971800" cy="28463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bg-BG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Нарушение</a:t>
            </a:r>
            <a:endParaRPr lang="en-GB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057400" y="4191000"/>
            <a:ext cx="1079500" cy="7921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bg-BG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Измами</a:t>
            </a:r>
            <a:endParaRPr lang="en-GB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004048" y="2423662"/>
            <a:ext cx="3527425" cy="33843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endParaRPr lang="bg-BG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bg-BG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Облага за възложителя </a:t>
            </a:r>
            <a:r>
              <a:rPr lang="bg-BG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- </a:t>
            </a:r>
            <a:r>
              <a:rPr lang="bg-BG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П</a:t>
            </a:r>
            <a:r>
              <a:rPr lang="bg-BG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редпоставки </a:t>
            </a:r>
            <a:r>
              <a:rPr lang="bg-BG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за получаване на нерегламентирани плащания на определени </a:t>
            </a:r>
            <a:r>
              <a:rPr lang="bg-BG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служители.</a:t>
            </a:r>
            <a:endParaRPr lang="bg-BG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Comic Sans MS" pitchFamily="66" charset="0"/>
            </a:endParaRPr>
          </a:p>
          <a:p>
            <a:endParaRPr lang="bg-BG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bg-BG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Облага за изпълнителя </a:t>
            </a:r>
            <a:r>
              <a:rPr lang="bg-BG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- Приемане и заплащане на неизвършена работа и </a:t>
            </a:r>
            <a:r>
              <a:rPr lang="bg-BG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услуги.</a:t>
            </a:r>
            <a:endParaRPr lang="bg-BG" sz="2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7920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Фактори за успех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7632848" cy="4392488"/>
          </a:xfrm>
        </p:spPr>
        <p:txBody>
          <a:bodyPr/>
          <a:lstStyle/>
          <a:p>
            <a:pPr marL="285750" indent="-285750" algn="l">
              <a:buFont typeface="Wingdings" pitchFamily="2" charset="2"/>
              <a:buChar char="q"/>
            </a:pPr>
            <a:r>
              <a:rPr lang="bg-BG" sz="1800" b="1" dirty="0" smtClean="0">
                <a:solidFill>
                  <a:schemeClr val="tx2"/>
                </a:solidFill>
                <a:latin typeface="+mj-lt"/>
              </a:rPr>
              <a:t>Поддържане на отношение на професионален скептицизъм, отчитайки възможността за измама, критична оценка на </a:t>
            </a:r>
            <a:r>
              <a:rPr lang="bg-BG" sz="1800" b="1" dirty="0" err="1" smtClean="0">
                <a:solidFill>
                  <a:schemeClr val="tx2"/>
                </a:solidFill>
                <a:latin typeface="+mj-lt"/>
              </a:rPr>
              <a:t>одитните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</a:rPr>
              <a:t>доказателства.</a:t>
            </a:r>
            <a:br>
              <a:rPr lang="bg-BG" sz="1800" b="1" dirty="0" smtClean="0">
                <a:solidFill>
                  <a:schemeClr val="tx2"/>
                </a:solidFill>
                <a:latin typeface="+mj-lt"/>
              </a:rPr>
            </a:br>
            <a:endParaRPr lang="bg-BG" sz="1800" b="1" dirty="0" smtClean="0">
              <a:solidFill>
                <a:schemeClr val="tx2"/>
              </a:solidFill>
              <a:latin typeface="+mj-lt"/>
            </a:endParaRPr>
          </a:p>
          <a:p>
            <a:pPr marL="285750" indent="-285750" algn="l">
              <a:buFont typeface="Wingdings" pitchFamily="2" charset="2"/>
              <a:buChar char="q"/>
            </a:pP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Одитни процедури, свързани със съмнения за извършени измами следва да се изпълняват с известна </a:t>
            </a:r>
            <a:r>
              <a:rPr lang="bg-BG" sz="1800" b="1" dirty="0" err="1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непредсказуемост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/</a:t>
            </a:r>
            <a:r>
              <a:rPr lang="bg-BG" sz="1800" b="1" dirty="0" err="1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внезапност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.</a:t>
            </a:r>
            <a:b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</a:br>
            <a:endParaRPr lang="bg-BG" sz="1800" b="1" dirty="0" smtClean="0">
              <a:solidFill>
                <a:schemeClr val="tx2"/>
              </a:solidFill>
              <a:latin typeface="+mj-lt"/>
              <a:ea typeface="ＭＳ Ｐゴシック"/>
              <a:cs typeface="ＭＳ Ｐゴシック"/>
            </a:endParaRPr>
          </a:p>
          <a:p>
            <a:pPr marL="285750" indent="-285750" algn="l">
              <a:buFont typeface="Wingdings" pitchFamily="2" charset="2"/>
              <a:buChar char="q"/>
            </a:pP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Прилагане на тестове по същество, за да се даде възможност за събиране на достатъчни, надеждни и уместни одитни доказателства, които са годни за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съда.</a:t>
            </a:r>
            <a:b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</a:br>
            <a:endParaRPr lang="bg-BG" sz="1800" b="1" dirty="0" smtClean="0">
              <a:solidFill>
                <a:schemeClr val="tx2"/>
              </a:solidFill>
              <a:latin typeface="+mj-lt"/>
              <a:ea typeface="ＭＳ Ｐゴシック"/>
              <a:cs typeface="ＭＳ Ｐゴシック"/>
            </a:endParaRPr>
          </a:p>
          <a:p>
            <a:pPr marL="285750" indent="-285750" algn="l">
              <a:buFont typeface="Wingdings" pitchFamily="2" charset="2"/>
              <a:buChar char="q"/>
            </a:pP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Индикацията за измама да не се съобщава на одитирания обект, за да се гарантира запазването на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доказателствата.</a:t>
            </a:r>
            <a:b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</a:br>
            <a:endParaRPr lang="bg-BG" sz="1800" b="1" dirty="0" smtClean="0">
              <a:solidFill>
                <a:schemeClr val="tx2"/>
              </a:solidFill>
              <a:latin typeface="+mj-lt"/>
              <a:ea typeface="ＭＳ Ｐゴシック"/>
              <a:cs typeface="ＭＳ Ｐゴシック"/>
            </a:endParaRPr>
          </a:p>
          <a:p>
            <a:pPr marL="285750" indent="-285750" algn="l">
              <a:buFont typeface="Wingdings" pitchFamily="2" charset="2"/>
              <a:buChar char="q"/>
            </a:pP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Правно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становище,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потвърждаващо или отхвърлящо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данните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за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измама.</a:t>
            </a:r>
            <a:endParaRPr lang="bg-BG" sz="1800" b="1" dirty="0" smtClean="0">
              <a:solidFill>
                <a:srgbClr val="000000"/>
              </a:solidFill>
              <a:latin typeface="+mj-lt"/>
              <a:ea typeface="ＭＳ Ｐゴシック"/>
              <a:cs typeface="ＭＳ Ｐゴシック"/>
            </a:endParaRPr>
          </a:p>
          <a:p>
            <a:pPr marL="457200" indent="-457200" algn="l">
              <a:buFont typeface="Wingdings" pitchFamily="2" charset="2"/>
              <a:buChar char="q"/>
            </a:pPr>
            <a:endParaRPr lang="bg-BG" sz="2800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936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Негативно влияние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704856" cy="3672408"/>
          </a:xfrm>
        </p:spPr>
        <p:txBody>
          <a:bodyPr/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bg-BG" sz="1800" b="1" dirty="0" smtClean="0">
                <a:solidFill>
                  <a:schemeClr val="tx2"/>
                </a:solidFill>
                <a:latin typeface="+mj-lt"/>
              </a:rPr>
              <a:t>Конфликт на интереси или други отношения на свързаност между одиторите и </a:t>
            </a:r>
            <a:r>
              <a:rPr lang="bg-BG" sz="1800" b="1" dirty="0" err="1" smtClean="0">
                <a:solidFill>
                  <a:schemeClr val="tx2"/>
                </a:solidFill>
                <a:latin typeface="+mj-lt"/>
              </a:rPr>
              <a:t>одитираните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</a:rPr>
              <a:t>обекти;</a:t>
            </a:r>
            <a:endParaRPr lang="bg-BG" sz="1800" b="1" dirty="0" smtClean="0">
              <a:solidFill>
                <a:schemeClr val="tx2"/>
              </a:solidFill>
              <a:latin typeface="+mj-lt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bg-BG" sz="1800" b="1" dirty="0" smtClean="0">
              <a:solidFill>
                <a:schemeClr val="tx2"/>
              </a:solidFill>
              <a:latin typeface="+mj-lt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Нерегламентирани контакти на членовете на одитния екип с отговорни длъжностни лица от </a:t>
            </a:r>
            <a:r>
              <a:rPr lang="bg-BG" sz="1800" b="1" dirty="0" err="1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одитирания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обект;</a:t>
            </a:r>
            <a:endParaRPr lang="bg-BG" sz="1800" b="1" dirty="0" smtClean="0">
              <a:solidFill>
                <a:schemeClr val="tx2"/>
              </a:solidFill>
              <a:latin typeface="+mj-lt"/>
              <a:ea typeface="ＭＳ Ｐゴシック"/>
              <a:cs typeface="ＭＳ Ｐゴシック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bg-BG" sz="1800" b="1" dirty="0" smtClean="0">
              <a:solidFill>
                <a:schemeClr val="tx2"/>
              </a:solidFill>
              <a:latin typeface="+mj-lt"/>
              <a:ea typeface="ＭＳ Ｐゴシック"/>
              <a:cs typeface="ＭＳ Ｐゴシック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Случаи на “срастване” между одиторите и </a:t>
            </a:r>
            <a:r>
              <a:rPr lang="bg-BG" sz="1800" b="1" dirty="0" err="1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одитираните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обекти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поради непоследователно прилагане на правилата за ротация на </a:t>
            </a:r>
            <a:r>
              <a:rPr lang="bg-BG" sz="1800" b="1" dirty="0" err="1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одитните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екипи;</a:t>
            </a:r>
            <a:endParaRPr lang="bg-BG" sz="1800" b="1" dirty="0" smtClean="0">
              <a:solidFill>
                <a:schemeClr val="tx2"/>
              </a:solidFill>
              <a:latin typeface="+mj-lt"/>
              <a:ea typeface="ＭＳ Ｐゴシック"/>
              <a:cs typeface="ＭＳ Ｐゴシック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bg-BG" sz="1800" b="1" dirty="0" smtClean="0">
              <a:solidFill>
                <a:schemeClr val="tx2"/>
              </a:solidFill>
              <a:latin typeface="+mj-lt"/>
              <a:ea typeface="ＭＳ Ｐゴシック"/>
              <a:cs typeface="ＭＳ Ｐゴシック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В екипа за изпълнение на </a:t>
            </a:r>
            <a:r>
              <a:rPr lang="bg-BG" sz="1800" b="1" dirty="0" err="1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одитната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 задача да не са включени </a:t>
            </a:r>
            <a:r>
              <a:rPr lang="bg-BG" sz="1800" b="1" dirty="0" err="1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одитори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 с необходимата експертиза за разкриване на </a:t>
            </a:r>
            <a:r>
              <a:rPr lang="bg-BG" sz="18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измами.</a:t>
            </a:r>
            <a:endParaRPr lang="bg-BG" sz="1800" b="1" dirty="0" smtClean="0">
              <a:solidFill>
                <a:srgbClr val="000000"/>
              </a:solidFill>
              <a:latin typeface="+mj-lt"/>
              <a:ea typeface="ＭＳ Ｐゴシック"/>
              <a:cs typeface="ＭＳ Ｐゴシック"/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776864" cy="82148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Благоприятна среда за измами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496944" cy="4536504"/>
          </a:xfrm>
        </p:spPr>
        <p:txBody>
          <a:bodyPr/>
          <a:lstStyle/>
          <a:p>
            <a:pPr algn="just">
              <a:lnSpc>
                <a:spcPct val="70000"/>
              </a:lnSpc>
              <a:buClr>
                <a:srgbClr val="0070C0"/>
              </a:buClr>
            </a:pPr>
            <a:endParaRPr lang="bg-BG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Не се извършва планиране на необходимостта и потребностите от провеждане на процедури по обекти, стойности и срокове на откриването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им;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lnSpc>
                <a:spcPct val="70000"/>
              </a:lnSpc>
              <a:buClr>
                <a:srgbClr val="0070C0"/>
              </a:buClr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Не са определени конкретни длъжностни лица за контрол на изпълнението на договорите;</a:t>
            </a: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Използване на неквалифицирана външна консултантска помощ;</a:t>
            </a: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Невключване в договорите на клаузи за неустойки,</a:t>
            </a:r>
          </a:p>
          <a:p>
            <a:pPr algn="just">
              <a:lnSpc>
                <a:spcPct val="70000"/>
              </a:lnSpc>
              <a:buClr>
                <a:schemeClr val="tx2"/>
              </a:buClr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за да се защити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интересът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организацията.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just">
              <a:lnSpc>
                <a:spcPct val="70000"/>
              </a:lnSpc>
              <a:buClr>
                <a:srgbClr val="0070C0"/>
              </a:buClr>
            </a:pPr>
            <a:endParaRPr lang="bg-BG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just"/>
            <a:r>
              <a:rPr lang="bg-BG" sz="2000" dirty="0" smtClean="0">
                <a:solidFill>
                  <a:schemeClr val="tx2"/>
                </a:solidFill>
                <a:latin typeface="Comic Sans MS" pitchFamily="66" charset="0"/>
              </a:rPr>
              <a:t> ….</a:t>
            </a:r>
            <a:r>
              <a:rPr lang="bg-BG" sz="2000" i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bg-BG" sz="2400" i="1" dirty="0" smtClean="0">
                <a:solidFill>
                  <a:srgbClr val="FF0000"/>
                </a:solidFill>
                <a:latin typeface="Comic Sans MS" pitchFamily="66" charset="0"/>
              </a:rPr>
              <a:t>ако ръководството е склонно към нарушения,  служителите го приемат за редно</a:t>
            </a:r>
          </a:p>
          <a:p>
            <a:pPr algn="just"/>
            <a:endParaRPr lang="bg-BG" sz="2000" i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just"/>
            <a:endParaRPr lang="bg-BG" sz="2400" i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just">
              <a:lnSpc>
                <a:spcPct val="70000"/>
              </a:lnSpc>
              <a:buClr>
                <a:srgbClr val="0070C0"/>
              </a:buClr>
            </a:pPr>
            <a:endParaRPr lang="bg-BG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l">
              <a:lnSpc>
                <a:spcPct val="70000"/>
              </a:lnSpc>
              <a:buClr>
                <a:srgbClr val="0070C0"/>
              </a:buClr>
            </a:pPr>
            <a:endParaRPr lang="bg-BG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bg-BG" sz="2000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j040426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3861048"/>
            <a:ext cx="1368152" cy="129614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7200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Индикатори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640960" cy="4608512"/>
          </a:xfrm>
        </p:spPr>
        <p:txBody>
          <a:bodyPr/>
          <a:lstStyle/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Изпълнителят е юридическо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лице,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открито непосредствено преди откриване на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процедурата;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171450" indent="-17145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1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При поставяне на въпроси за хода на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процедурата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служителите стават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раздразнителни;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171450" indent="-17145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1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Изпълнителят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често сменя банковите си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сметки;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171450" indent="-17145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1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Висок стандарт на живот,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неотговарящ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на реалните доходи на отговорните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лица;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171450" indent="-17145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1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Изпълнителят е бивш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служител;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171450" indent="-17145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1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Изпълнителят има договори за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сходни дейности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в 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algn="just">
              <a:lnSpc>
                <a:spcPct val="70000"/>
              </a:lnSpc>
              <a:buClr>
                <a:schemeClr val="tx2"/>
              </a:buClr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същата организация;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171450" indent="-17145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1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just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Плащания без наличие на </a:t>
            </a:r>
            <a:r>
              <a:rPr lang="bg-BG" sz="2000" b="1" dirty="0" err="1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приемо-предавателни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algn="just">
              <a:lnSpc>
                <a:spcPct val="70000"/>
              </a:lnSpc>
              <a:buClr>
                <a:schemeClr val="tx2"/>
              </a:buClr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протоколи.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algn="just">
              <a:lnSpc>
                <a:spcPct val="70000"/>
              </a:lnSpc>
              <a:buClr>
                <a:schemeClr val="tx2"/>
              </a:buClr>
            </a:pPr>
            <a:r>
              <a:rPr lang="bg-BG" sz="2000" dirty="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		</a:t>
            </a:r>
            <a:endParaRPr lang="bg-BG" sz="2000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question-mark3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717032"/>
            <a:ext cx="1512168" cy="22437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7200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Индикатори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640960" cy="4608512"/>
          </a:xfrm>
        </p:spPr>
        <p:txBody>
          <a:bodyPr/>
          <a:lstStyle/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Извършени разходи за неизпълнени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дейности;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err="1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Надактувани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 строително-монтажни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работи;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Поетапни плащания или аванси, изплащани в по-голям размер от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договорения;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Условията на поръчката насочват към конкретен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изпълнител;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Компилация от много отделни допустими условия, които в своята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съвкупност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имат дискриминационен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характер;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marL="342900" indent="-342900" algn="l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Непълна техническа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спецификация.</a:t>
            </a:r>
            <a:endParaRPr lang="bg-BG" sz="2000" b="1" dirty="0" smtClean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 algn="l">
              <a:lnSpc>
                <a:spcPct val="70000"/>
              </a:lnSpc>
              <a:buClr>
                <a:srgbClr val="0070C0"/>
              </a:buClr>
              <a:buFont typeface="Wingdings" pitchFamily="2" charset="2"/>
              <a:buChar char="Ø"/>
            </a:pPr>
            <a:endParaRPr lang="bg-BG" sz="2000" dirty="0" smtClean="0">
              <a:latin typeface="Comic Sans MS" pitchFamily="66" charset="0"/>
            </a:endParaRPr>
          </a:p>
          <a:p>
            <a:pPr algn="l">
              <a:lnSpc>
                <a:spcPct val="70000"/>
              </a:lnSpc>
              <a:buClr>
                <a:srgbClr val="0070C0"/>
              </a:buClr>
            </a:pPr>
            <a:endParaRPr lang="bg-BG" sz="2000" dirty="0" smtClean="0">
              <a:latin typeface="Comic Sans MS" pitchFamily="66" charset="0"/>
            </a:endParaRPr>
          </a:p>
          <a:p>
            <a:endParaRPr lang="bg-BG" sz="2800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7200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Мисията е възможна …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992888" cy="4680520"/>
          </a:xfrm>
        </p:spPr>
        <p:txBody>
          <a:bodyPr/>
          <a:lstStyle/>
          <a:p>
            <a:pPr marL="342900" indent="-342900" algn="l"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Трайно установена правна рамка по ОП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.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l"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Ясно определени функции на служителите и ръководителите и етична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мотивация.</a:t>
            </a:r>
            <a:endParaRPr lang="bg-BG" sz="2000" b="1" dirty="0" smtClean="0">
              <a:solidFill>
                <a:schemeClr val="tx2"/>
              </a:solidFill>
              <a:latin typeface="+mj-lt"/>
              <a:ea typeface="ＭＳ Ｐゴシック"/>
              <a:cs typeface="ＭＳ Ｐゴシック"/>
            </a:endParaRPr>
          </a:p>
          <a:p>
            <a:pPr marL="342900" indent="-342900" algn="l"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Компетентност на ангажираните с възлагането на обществени поръчки служители и на контролните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органи.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l"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Точни указания за оценка на офертите и добре разработени технически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спецификации.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7200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Мисията е възможна …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632848" cy="4680520"/>
          </a:xfrm>
        </p:spPr>
        <p:txBody>
          <a:bodyPr/>
          <a:lstStyle/>
          <a:p>
            <a:pPr algn="just"/>
            <a:endParaRPr lang="bg-BG" sz="2400" dirty="0" smtClean="0">
              <a:solidFill>
                <a:schemeClr val="tx2"/>
              </a:solidFill>
              <a:latin typeface="Comic Sans MS" pitchFamily="66" charset="0"/>
              <a:ea typeface="ＭＳ Ｐゴシック"/>
              <a:cs typeface="ＭＳ Ｐゴシック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Координация между контролните институции и ясно разграничаване на правомощията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им.</a:t>
            </a:r>
            <a:endParaRPr lang="bg-BG" sz="2000" b="1" dirty="0" smtClean="0">
              <a:solidFill>
                <a:schemeClr val="tx2"/>
              </a:solidFill>
              <a:latin typeface="+mj-lt"/>
              <a:ea typeface="ＭＳ Ｐゴシック"/>
              <a:cs typeface="ＭＳ Ｐゴシック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bg-BG" sz="2000" b="1" dirty="0" smtClean="0">
              <a:solidFill>
                <a:schemeClr val="tx2"/>
              </a:solidFill>
              <a:latin typeface="+mj-lt"/>
              <a:ea typeface="ＭＳ Ｐゴシック"/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Контролни дейности, адресирани към ръководството – решенията му да подлежат на предварителен контрол за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законосъобразност.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algn="l"/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Обществена нетърпимост към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корупцията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algn="just"/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и неизбежност на наказанията при</a:t>
            </a:r>
          </a:p>
          <a:p>
            <a:pPr algn="just"/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констатирани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отклонения.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algn="just"/>
            <a:endParaRPr lang="bg-BG" sz="2400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Trafficlight : traffic light stock phot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645024"/>
            <a:ext cx="2124075" cy="2375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D8496"/>
            </a:gs>
            <a:gs pos="22000">
              <a:srgbClr val="E6E6E6"/>
            </a:gs>
            <a:gs pos="100000">
              <a:srgbClr val="FFFFFF"/>
            </a:gs>
            <a:gs pos="100000">
              <a:srgbClr val="7D8496"/>
            </a:gs>
            <a:gs pos="100000">
              <a:srgbClr val="7D849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>
          <a:xfrm>
            <a:off x="1331913" y="4581525"/>
            <a:ext cx="6440487" cy="1057275"/>
          </a:xfrm>
        </p:spPr>
        <p:txBody>
          <a:bodyPr/>
          <a:lstStyle/>
          <a:p>
            <a:r>
              <a:rPr lang="bg-BG" smtClean="0">
                <a:solidFill>
                  <a:schemeClr val="tx2"/>
                </a:solidFill>
                <a:latin typeface="Monotype Corsiva" pitchFamily="66" charset="0"/>
              </a:rPr>
              <a:t>Благодаря за вниманието!</a:t>
            </a:r>
          </a:p>
        </p:txBody>
      </p:sp>
      <p:pic>
        <p:nvPicPr>
          <p:cNvPr id="4099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0250" y="2133600"/>
            <a:ext cx="2597150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936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Парадигма на обществените поръчки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632848" cy="4082008"/>
          </a:xfrm>
        </p:spPr>
        <p:txBody>
          <a:bodyPr/>
          <a:lstStyle/>
          <a:p>
            <a:pPr marL="631825" indent="-514350" algn="l">
              <a:lnSpc>
                <a:spcPct val="80000"/>
              </a:lnSpc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Ефективно и прозрачно разходване на публичните финанси при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 придобиване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на активи и ползване на услуги</a:t>
            </a:r>
            <a:endParaRPr lang="bg-BG" sz="2000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3419872" y="2276872"/>
            <a:ext cx="1855788" cy="17780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algn="l">
              <a:spcBef>
                <a:spcPct val="50000"/>
              </a:spcBef>
            </a:pPr>
            <a:endParaRPr lang="en-US" sz="2400" b="0">
              <a:latin typeface="Arial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491880" y="2852936"/>
            <a:ext cx="1782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ПРИНЦИПИ</a:t>
            </a:r>
            <a:endParaRPr lang="en-US" sz="1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4212035" y="3429397"/>
            <a:ext cx="1855787" cy="17780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algn="l">
              <a:spcBef>
                <a:spcPct val="50000"/>
              </a:spcBef>
            </a:pPr>
            <a:endParaRPr lang="en-US" sz="2400" b="0">
              <a:latin typeface="Arial" charset="0"/>
            </a:endParaRPr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2700735" y="3429397"/>
            <a:ext cx="1855787" cy="17780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algn="l">
              <a:spcBef>
                <a:spcPct val="50000"/>
              </a:spcBef>
            </a:pPr>
            <a:endParaRPr lang="en-US" sz="2400" b="0">
              <a:latin typeface="Arial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355976" y="4005064"/>
            <a:ext cx="1782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ПРОЦЕДУРИ</a:t>
            </a:r>
            <a:endParaRPr lang="en-US" sz="1800" b="0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843808" y="4005064"/>
            <a:ext cx="1782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НОРМИ</a:t>
            </a:r>
            <a:endParaRPr lang="en-US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936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Принципи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352928" cy="4082008"/>
          </a:xfrm>
        </p:spPr>
        <p:txBody>
          <a:bodyPr/>
          <a:lstStyle/>
          <a:p>
            <a:pPr marL="631825" indent="-514350" algn="l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bg-BG" sz="2400" b="1" dirty="0" smtClean="0">
                <a:solidFill>
                  <a:schemeClr val="tx2"/>
                </a:solidFill>
              </a:rPr>
              <a:t>Публичност и </a:t>
            </a:r>
            <a:r>
              <a:rPr lang="bg-BG" sz="2400" b="1" dirty="0" smtClean="0">
                <a:solidFill>
                  <a:schemeClr val="tx2"/>
                </a:solidFill>
              </a:rPr>
              <a:t>прозрачност;</a:t>
            </a:r>
          </a:p>
          <a:p>
            <a:pPr marL="117475" algn="l">
              <a:lnSpc>
                <a:spcPct val="80000"/>
              </a:lnSpc>
              <a:spcBef>
                <a:spcPts val="0"/>
              </a:spcBef>
            </a:pPr>
            <a:endParaRPr lang="bg-BG" sz="2400" b="1" dirty="0">
              <a:solidFill>
                <a:schemeClr val="tx2"/>
              </a:solidFill>
            </a:endParaRPr>
          </a:p>
          <a:p>
            <a:pPr marL="631825" indent="-514350" algn="l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bg-BG" sz="2400" b="1" dirty="0" smtClean="0">
                <a:solidFill>
                  <a:schemeClr val="tx2"/>
                </a:solidFill>
              </a:rPr>
              <a:t>Свободна </a:t>
            </a:r>
            <a:r>
              <a:rPr lang="bg-BG" sz="2400" b="1" dirty="0" smtClean="0">
                <a:solidFill>
                  <a:schemeClr val="tx2"/>
                </a:solidFill>
              </a:rPr>
              <a:t>и лоялна </a:t>
            </a:r>
            <a:r>
              <a:rPr lang="bg-BG" sz="2400" b="1" dirty="0" smtClean="0">
                <a:solidFill>
                  <a:schemeClr val="tx2"/>
                </a:solidFill>
              </a:rPr>
              <a:t>конкуренция;</a:t>
            </a:r>
          </a:p>
          <a:p>
            <a:pPr marL="117475" algn="l">
              <a:lnSpc>
                <a:spcPct val="80000"/>
              </a:lnSpc>
              <a:spcBef>
                <a:spcPts val="0"/>
              </a:spcBef>
            </a:pPr>
            <a:endParaRPr lang="bg-BG" sz="2400" b="1" dirty="0">
              <a:solidFill>
                <a:schemeClr val="tx2"/>
              </a:solidFill>
            </a:endParaRPr>
          </a:p>
          <a:p>
            <a:pPr marL="631825" indent="-514350" algn="l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bg-BG" sz="2400" b="1" dirty="0" err="1" smtClean="0">
                <a:solidFill>
                  <a:schemeClr val="tx2"/>
                </a:solidFill>
              </a:rPr>
              <a:t>Равнопоставеност</a:t>
            </a:r>
            <a:r>
              <a:rPr lang="bg-BG" sz="2400" b="1" dirty="0" smtClean="0">
                <a:solidFill>
                  <a:schemeClr val="tx2"/>
                </a:solidFill>
              </a:rPr>
              <a:t> </a:t>
            </a:r>
            <a:r>
              <a:rPr lang="bg-BG" sz="2400" b="1" dirty="0" smtClean="0">
                <a:solidFill>
                  <a:schemeClr val="tx2"/>
                </a:solidFill>
              </a:rPr>
              <a:t>и недопускане на </a:t>
            </a:r>
            <a:r>
              <a:rPr lang="bg-BG" sz="2400" b="1" dirty="0" smtClean="0">
                <a:solidFill>
                  <a:schemeClr val="tx2"/>
                </a:solidFill>
              </a:rPr>
              <a:t>дискриминация;</a:t>
            </a:r>
            <a:endParaRPr lang="bg-BG" sz="2400" b="1" dirty="0" smtClean="0">
              <a:solidFill>
                <a:schemeClr val="tx2"/>
              </a:solidFill>
            </a:endParaRPr>
          </a:p>
          <a:p>
            <a:pPr marL="631825" indent="-514350" algn="l">
              <a:lnSpc>
                <a:spcPct val="80000"/>
              </a:lnSpc>
              <a:spcBef>
                <a:spcPts val="0"/>
              </a:spcBef>
            </a:pPr>
            <a:endParaRPr lang="bg-BG" sz="2400" b="1" dirty="0" smtClean="0">
              <a:solidFill>
                <a:schemeClr val="tx2"/>
              </a:solidFill>
            </a:endParaRPr>
          </a:p>
          <a:p>
            <a:pPr marL="631825" indent="-514350" algn="l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bg-BG" sz="2400" b="1" dirty="0" smtClean="0">
                <a:solidFill>
                  <a:schemeClr val="tx2"/>
                </a:solidFill>
              </a:rPr>
              <a:t>Законосъобразност;</a:t>
            </a:r>
            <a:endParaRPr lang="bg-BG" sz="2400" b="1" dirty="0" smtClean="0">
              <a:solidFill>
                <a:schemeClr val="tx2"/>
              </a:solidFill>
            </a:endParaRPr>
          </a:p>
          <a:p>
            <a:pPr marL="631825" indent="-514350" algn="l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bg-BG" sz="2400" b="1" dirty="0" smtClean="0">
              <a:solidFill>
                <a:schemeClr val="tx2"/>
              </a:solidFill>
            </a:endParaRPr>
          </a:p>
          <a:p>
            <a:pPr marL="631825" indent="-514350" algn="l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bg-BG" sz="2400" b="1" dirty="0" smtClean="0">
                <a:solidFill>
                  <a:schemeClr val="tx2"/>
                </a:solidFill>
              </a:rPr>
              <a:t>Ефективност;</a:t>
            </a:r>
            <a:endParaRPr lang="bg-BG" sz="2400" b="1" dirty="0" smtClean="0">
              <a:solidFill>
                <a:schemeClr val="tx2"/>
              </a:solidFill>
            </a:endParaRPr>
          </a:p>
          <a:p>
            <a:pPr marL="631825" indent="-514350" algn="l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bg-BG" sz="2400" b="1" dirty="0" smtClean="0">
              <a:solidFill>
                <a:schemeClr val="tx2"/>
              </a:solidFill>
            </a:endParaRPr>
          </a:p>
          <a:p>
            <a:pPr marL="631825" indent="-514350" algn="l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bg-BG" sz="2400" b="1" dirty="0" smtClean="0">
                <a:solidFill>
                  <a:schemeClr val="tx2"/>
                </a:solidFill>
              </a:rPr>
              <a:t>Ефикасност; </a:t>
            </a:r>
            <a:endParaRPr lang="bg-BG" sz="2400" b="1" dirty="0" smtClean="0">
              <a:solidFill>
                <a:schemeClr val="tx2"/>
              </a:solidFill>
            </a:endParaRPr>
          </a:p>
          <a:p>
            <a:pPr marL="631825" indent="-514350" algn="l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bg-BG" sz="2400" b="1" dirty="0" smtClean="0">
              <a:solidFill>
                <a:schemeClr val="tx2"/>
              </a:solidFill>
            </a:endParaRPr>
          </a:p>
          <a:p>
            <a:pPr marL="631825" indent="-514350" algn="l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bg-BG" sz="2400" b="1" dirty="0" smtClean="0">
                <a:solidFill>
                  <a:schemeClr val="tx2"/>
                </a:solidFill>
              </a:rPr>
              <a:t>Икономичност.</a:t>
            </a:r>
            <a:endParaRPr lang="bg-BG" sz="2400" b="1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3296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7200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Контролни органи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ubtitle 7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95536" y="1700808"/>
            <a:ext cx="3240360" cy="1647378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bg-BG" sz="2800" b="1" dirty="0" smtClean="0">
                <a:solidFill>
                  <a:schemeClr val="bg1"/>
                </a:solidFill>
              </a:rPr>
              <a:t>Законодателство по</a:t>
            </a:r>
          </a:p>
          <a:p>
            <a:pPr algn="ctr"/>
            <a:r>
              <a:rPr lang="bg-BG" sz="2800" b="1" dirty="0" smtClean="0">
                <a:solidFill>
                  <a:schemeClr val="bg1"/>
                </a:solidFill>
              </a:rPr>
              <a:t>ОП</a:t>
            </a:r>
          </a:p>
        </p:txBody>
      </p:sp>
      <p:sp>
        <p:nvSpPr>
          <p:cNvPr id="10" name="Ovale 12"/>
          <p:cNvSpPr/>
          <p:nvPr/>
        </p:nvSpPr>
        <p:spPr>
          <a:xfrm>
            <a:off x="1619672" y="4149080"/>
            <a:ext cx="1871662" cy="79216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bg-BG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АОП</a:t>
            </a:r>
            <a:endParaRPr lang="it-IT" sz="24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it-IT" sz="1600" dirty="0"/>
          </a:p>
        </p:txBody>
      </p:sp>
      <p:sp>
        <p:nvSpPr>
          <p:cNvPr id="11" name="Ovale 12"/>
          <p:cNvSpPr/>
          <p:nvPr/>
        </p:nvSpPr>
        <p:spPr>
          <a:xfrm>
            <a:off x="3275856" y="4725144"/>
            <a:ext cx="2016224" cy="79216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bg-BG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КЗК/ВАС</a:t>
            </a:r>
            <a:endParaRPr lang="it-IT" sz="24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it-IT" sz="1600" dirty="0"/>
          </a:p>
        </p:txBody>
      </p:sp>
      <p:sp>
        <p:nvSpPr>
          <p:cNvPr id="12" name="Ovale 12"/>
          <p:cNvSpPr/>
          <p:nvPr/>
        </p:nvSpPr>
        <p:spPr>
          <a:xfrm>
            <a:off x="5364088" y="4581128"/>
            <a:ext cx="2160240" cy="79216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bg-BG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Сметна палата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 eaLnBrk="1" hangingPunct="1">
              <a:defRPr/>
            </a:pPr>
            <a:endParaRPr lang="it-IT" sz="1600" dirty="0"/>
          </a:p>
        </p:txBody>
      </p:sp>
      <p:sp>
        <p:nvSpPr>
          <p:cNvPr id="13" name="Ovale 12"/>
          <p:cNvSpPr/>
          <p:nvPr/>
        </p:nvSpPr>
        <p:spPr>
          <a:xfrm>
            <a:off x="7272338" y="4005064"/>
            <a:ext cx="1871662" cy="79216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bg-BG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АДФИ</a:t>
            </a:r>
            <a:endParaRPr lang="it-IT" sz="24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it-IT" sz="1600" dirty="0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3131840" y="2636912"/>
            <a:ext cx="3240360" cy="151216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V="1">
            <a:off x="4427984" y="2996952"/>
            <a:ext cx="2088232" cy="158417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6372200" y="3284984"/>
            <a:ext cx="504056" cy="115212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 flipV="1">
            <a:off x="7884368" y="3356992"/>
            <a:ext cx="72008" cy="50405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18" name="Subtitle 7"/>
          <p:cNvSpPr txBox="1">
            <a:spLocks noChangeArrowheads="1"/>
          </p:cNvSpPr>
          <p:nvPr/>
        </p:nvSpPr>
        <p:spPr bwMode="gray">
          <a:xfrm>
            <a:off x="6660232" y="1556792"/>
            <a:ext cx="1944216" cy="1728192"/>
          </a:xfrm>
          <a:prstGeom prst="ellipse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bg-BG" b="1" dirty="0" smtClean="0">
                <a:solidFill>
                  <a:schemeClr val="bg1"/>
                </a:solidFill>
              </a:rPr>
              <a:t>ВЪЗЛОЖИТЕЛИ </a:t>
            </a:r>
            <a:endParaRPr kumimoji="0" lang="bg-BG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971600" y="3429000"/>
            <a:ext cx="0" cy="252028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971600" y="5877272"/>
            <a:ext cx="763284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 flipV="1">
            <a:off x="2411760" y="5013176"/>
            <a:ext cx="0" cy="72008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V="1">
            <a:off x="4211960" y="5517232"/>
            <a:ext cx="0" cy="21602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V="1">
            <a:off x="6444208" y="5517232"/>
            <a:ext cx="0" cy="21602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 flipV="1">
            <a:off x="8244408" y="5013176"/>
            <a:ext cx="0" cy="57606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25" name="Ovale 12"/>
          <p:cNvSpPr/>
          <p:nvPr/>
        </p:nvSpPr>
        <p:spPr>
          <a:xfrm>
            <a:off x="4211960" y="1772816"/>
            <a:ext cx="1800200" cy="792162"/>
          </a:xfrm>
          <a:prstGeom prst="ellipse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16200000" scaled="0"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bg-BG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УО/ОСЕС</a:t>
            </a:r>
            <a:endParaRPr lang="it-IT" sz="20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it-IT" sz="1600" dirty="0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 flipV="1">
            <a:off x="6084168" y="2132856"/>
            <a:ext cx="504056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V="1">
            <a:off x="3635896" y="2204864"/>
            <a:ext cx="504056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936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Отговорни за ограничаване на измамите в организациите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755576" y="1809428"/>
            <a:ext cx="7632848" cy="4248472"/>
          </a:xfrm>
        </p:spPr>
        <p:txBody>
          <a:bodyPr/>
          <a:lstStyle/>
          <a:p>
            <a:pPr algn="just"/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Ръководителите на бюджетните организации са отговорни за предотвратяване и разкриване на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измамите.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algn="just"/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Всички участници в процеса по планиране, възлагане на обществени поръчки и изпълнение на сключените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договори: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lvl="1" indent="457200" algn="just">
              <a:buFont typeface="Arial" pitchFamily="34" charset="0"/>
              <a:buChar char="•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Юристи или обособени звена по обществени поръчки –провеждане на поръчките в съответствие на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законодателството;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	Финансовите контрольори – упражняват предварителен контрол за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законосъобразност;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	Вътрешните </a:t>
            </a:r>
            <a:r>
              <a:rPr lang="bg-BG" sz="2000" b="1" dirty="0" err="1" smtClean="0">
                <a:solidFill>
                  <a:schemeClr val="tx2"/>
                </a:solidFill>
                <a:latin typeface="+mj-lt"/>
              </a:rPr>
              <a:t>одитори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 -  оценяват риска от измами и начина, по който се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управлява.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algn="l"/>
            <a:endParaRPr lang="bg-BG" sz="21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936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Роля на Сметната палата</a:t>
            </a:r>
            <a:b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							</a:t>
            </a:r>
            <a:r>
              <a:rPr lang="bg-BG" sz="2800" i="1" dirty="0" smtClean="0">
                <a:solidFill>
                  <a:schemeClr val="accent6">
                    <a:lumMod val="75000"/>
                  </a:schemeClr>
                </a:solidFill>
              </a:rPr>
              <a:t>(1)</a:t>
            </a:r>
            <a:endParaRPr lang="bg-BG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83568" y="1651248"/>
            <a:ext cx="7632848" cy="4370040"/>
          </a:xfrm>
        </p:spPr>
        <p:txBody>
          <a:bodyPr/>
          <a:lstStyle/>
          <a:p>
            <a:pPr marL="631825" indent="-514350" algn="l">
              <a:lnSpc>
                <a:spcPct val="80000"/>
              </a:lnSpc>
            </a:pPr>
            <a:r>
              <a:rPr lang="bg-BG" sz="1800" b="1" dirty="0" smtClean="0">
                <a:latin typeface="Comic Sans MS" pitchFamily="66" charset="0"/>
              </a:rPr>
              <a:t>	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Сметната палата осъществява контрол по изпълнение на ЗОП и налага административни наказания при установени </a:t>
            </a:r>
            <a:r>
              <a:rPr lang="bg-BG" sz="2000" b="1" dirty="0" err="1" smtClean="0">
                <a:solidFill>
                  <a:schemeClr val="tx2"/>
                </a:solidFill>
                <a:latin typeface="+mj-lt"/>
              </a:rPr>
              <a:t>съставомерни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нарушения.</a:t>
            </a:r>
          </a:p>
          <a:p>
            <a:pPr algn="just"/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Идентифицирането и разкриването на измами е част от одита на възложителя на ОП, но не и отделен вид одит, насочен само и единствено към разкриване и разследване на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измами.</a:t>
            </a:r>
          </a:p>
          <a:p>
            <a:pPr algn="just"/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bg-BG" sz="2000" b="1" dirty="0" err="1" smtClean="0">
                <a:solidFill>
                  <a:schemeClr val="tx2"/>
                </a:solidFill>
                <a:latin typeface="+mj-lt"/>
              </a:rPr>
              <a:t>Одиторите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 от Сметната палата идентифицират и докладват данни за извършени измами, без да имат преки отговорности и задължения да разкриват и разследват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измамите.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7200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Роля на Сметната </a:t>
            </a: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палата       </a:t>
            </a:r>
            <a:r>
              <a:rPr lang="bg-BG" sz="2700" i="1" dirty="0" smtClean="0">
                <a:solidFill>
                  <a:schemeClr val="accent6">
                    <a:lumMod val="75000"/>
                  </a:schemeClr>
                </a:solidFill>
              </a:rPr>
              <a:t>(2)</a:t>
            </a: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 							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7776864" cy="5005164"/>
          </a:xfrm>
        </p:spPr>
        <p:txBody>
          <a:bodyPr/>
          <a:lstStyle/>
          <a:p>
            <a:pPr marL="342900" indent="-342900" algn="l"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Оценка на състоянието на системите за финансово управление и контрол, включително свързани с възлагане на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ОП.</a:t>
            </a:r>
            <a:r>
              <a:rPr lang="bg-BG" sz="1000" b="1" dirty="0">
                <a:solidFill>
                  <a:schemeClr val="tx2"/>
                </a:solidFill>
                <a:latin typeface="+mj-lt"/>
              </a:rPr>
              <a:t/>
            </a:r>
            <a:br>
              <a:rPr lang="bg-BG" sz="1000" b="1" dirty="0">
                <a:solidFill>
                  <a:schemeClr val="tx2"/>
                </a:solidFill>
                <a:latin typeface="+mj-lt"/>
              </a:rPr>
            </a:b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l"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Даване на препоръки за подобряване на дейността, вкл. упражняване на контрол по изпълнение на препоръките.</a:t>
            </a:r>
            <a:br>
              <a:rPr lang="bg-BG" sz="2000" b="1" dirty="0" smtClean="0">
                <a:solidFill>
                  <a:schemeClr val="tx2"/>
                </a:solidFill>
                <a:latin typeface="+mj-lt"/>
              </a:rPr>
            </a:b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l"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Налагане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на санкции при установяване на нарушения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по</a:t>
            </a:r>
            <a:br>
              <a:rPr lang="bg-BG" sz="2000" b="1" dirty="0" smtClean="0">
                <a:solidFill>
                  <a:schemeClr val="tx2"/>
                </a:solidFill>
                <a:latin typeface="+mj-lt"/>
              </a:rPr>
            </a:b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прилагане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на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ЗОП.</a:t>
            </a:r>
            <a:r>
              <a:rPr lang="bg-BG" sz="800" b="1" dirty="0" smtClean="0">
                <a:solidFill>
                  <a:schemeClr val="tx2"/>
                </a:solidFill>
                <a:latin typeface="+mj-lt"/>
              </a:rPr>
              <a:t/>
            </a:r>
            <a:br>
              <a:rPr lang="bg-BG" sz="800" b="1" dirty="0" smtClean="0">
                <a:solidFill>
                  <a:schemeClr val="tx2"/>
                </a:solidFill>
                <a:latin typeface="+mj-lt"/>
              </a:rPr>
            </a:b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l"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Уведомяване на АОП за установени нарушения с цел иницииране на промени в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законодателството.</a:t>
            </a:r>
            <a:r>
              <a:rPr lang="bg-BG" sz="800" b="1" dirty="0" smtClean="0">
                <a:solidFill>
                  <a:schemeClr val="tx2"/>
                </a:solidFill>
                <a:latin typeface="+mj-lt"/>
              </a:rPr>
              <a:t/>
            </a:r>
            <a:br>
              <a:rPr lang="bg-BG" sz="800" b="1" dirty="0" smtClean="0">
                <a:solidFill>
                  <a:schemeClr val="tx2"/>
                </a:solidFill>
                <a:latin typeface="+mj-lt"/>
              </a:rPr>
            </a:b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l"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Сезиране на прокуратурата при наличие на данни за извършени престъпления или АДФИ при установяване на финансови нарушения.</a:t>
            </a:r>
          </a:p>
          <a:p>
            <a:pPr algn="just">
              <a:defRPr/>
            </a:pPr>
            <a:endParaRPr lang="bg-BG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defRPr/>
            </a:pPr>
            <a:endParaRPr lang="bg-BG" sz="1400" dirty="0" smtClean="0"/>
          </a:p>
          <a:p>
            <a:endParaRPr lang="bg-BG" sz="1400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772400" cy="864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Отличителни белези</a:t>
            </a:r>
            <a:endParaRPr lang="bg-BG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75048"/>
          </a:xfrm>
        </p:spPr>
        <p:txBody>
          <a:bodyPr/>
          <a:lstStyle/>
          <a:p>
            <a:endParaRPr lang="bg-BG" sz="2200" dirty="0" smtClean="0">
              <a:solidFill>
                <a:schemeClr val="tx2"/>
              </a:solidFill>
            </a:endParaRPr>
          </a:p>
          <a:p>
            <a:r>
              <a:rPr lang="bg-BG" sz="2200" dirty="0" smtClean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ktangel 33"/>
          <p:cNvSpPr>
            <a:spLocks noChangeArrowheads="1"/>
          </p:cNvSpPr>
          <p:nvPr/>
        </p:nvSpPr>
        <p:spPr bwMode="auto">
          <a:xfrm>
            <a:off x="4572000" y="1628800"/>
            <a:ext cx="4171950" cy="32893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indent="-342900">
              <a:defRPr/>
            </a:pPr>
            <a:r>
              <a:rPr lang="bg-BG" b="1" spc="50" noProof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</a:rPr>
              <a:t>Преднамерено действие на едно или повече лица – умисъл</a:t>
            </a:r>
          </a:p>
          <a:p>
            <a:pPr indent="-342900">
              <a:defRPr/>
            </a:pPr>
            <a:endParaRPr lang="bg-BG" b="1" spc="50" noProof="1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</a:endParaRPr>
          </a:p>
          <a:p>
            <a:pPr indent="-342900">
              <a:defRPr/>
            </a:pPr>
            <a:r>
              <a:rPr lang="bg-BG" b="1" spc="50" noProof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</a:rPr>
              <a:t>Използване за заблуда, изопачаване на факти, неверни твърдения и др.</a:t>
            </a:r>
          </a:p>
          <a:p>
            <a:pPr indent="-342900">
              <a:defRPr/>
            </a:pPr>
            <a:endParaRPr lang="bg-BG" b="1" spc="50" noProof="1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</a:endParaRPr>
          </a:p>
          <a:p>
            <a:pPr indent="-342900">
              <a:defRPr/>
            </a:pPr>
            <a:r>
              <a:rPr lang="bg-BG" b="1" spc="50" noProof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</a:rPr>
              <a:t>Придобиване на несправедливо или незаконно предимство или облага, претърпени вреди и загуби</a:t>
            </a:r>
          </a:p>
        </p:txBody>
      </p:sp>
      <p:sp>
        <p:nvSpPr>
          <p:cNvPr id="7" name="Højrepil 29"/>
          <p:cNvSpPr/>
          <p:nvPr/>
        </p:nvSpPr>
        <p:spPr bwMode="auto">
          <a:xfrm>
            <a:off x="3059832" y="2636912"/>
            <a:ext cx="1281994" cy="345296"/>
          </a:xfrm>
          <a:prstGeom prst="rightArrow">
            <a:avLst>
              <a:gd name="adj1" fmla="val 50000"/>
              <a:gd name="adj2" fmla="val 82469"/>
            </a:avLst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rPr>
              <a:t> </a:t>
            </a:r>
          </a:p>
        </p:txBody>
      </p:sp>
      <p:sp>
        <p:nvSpPr>
          <p:cNvPr id="8" name="Rektangel 21"/>
          <p:cNvSpPr>
            <a:spLocks noChangeArrowheads="1"/>
          </p:cNvSpPr>
          <p:nvPr/>
        </p:nvSpPr>
        <p:spPr bwMode="auto">
          <a:xfrm>
            <a:off x="899592" y="1556792"/>
            <a:ext cx="3169791" cy="280988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bg-BG" b="1" spc="50" noProof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</a:rPr>
              <a:t>МСВОИ 1003</a:t>
            </a:r>
            <a:endParaRPr lang="da-DK" b="1" spc="50" noProof="1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1600" y="2060848"/>
            <a:ext cx="30963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bg-BG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Разлики между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:</a:t>
            </a:r>
            <a:endParaRPr lang="bg-BG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  <a:p>
            <a:pPr>
              <a:defRPr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  <a:p>
            <a:pPr>
              <a:buFontTx/>
              <a:buChar char="•"/>
              <a:defRPr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bg-BG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“Измама”</a:t>
            </a:r>
          </a:p>
          <a:p>
            <a:pPr>
              <a:buFontTx/>
              <a:buChar char="•"/>
              <a:defRPr/>
            </a:pPr>
            <a:endParaRPr lang="bg-BG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  <a:p>
            <a:pPr>
              <a:buFontTx/>
              <a:buChar char="•"/>
              <a:defRPr/>
            </a:pPr>
            <a:r>
              <a:rPr lang="bg-BG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“Нередност”</a:t>
            </a:r>
          </a:p>
          <a:p>
            <a:pPr>
              <a:buFontTx/>
              <a:buChar char="•"/>
              <a:defRPr/>
            </a:pPr>
            <a:endParaRPr lang="bg-BG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  <a:p>
            <a:pPr>
              <a:buFontTx/>
              <a:buChar char="•"/>
              <a:defRPr/>
            </a:pPr>
            <a:r>
              <a:rPr lang="bg-BG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“Грешка” </a:t>
            </a:r>
          </a:p>
          <a:p>
            <a:pPr>
              <a:buFontTx/>
              <a:buChar char="•"/>
              <a:defRPr/>
            </a:pPr>
            <a:endParaRPr lang="bg-BG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  <a:p>
            <a:pPr>
              <a:buFontTx/>
              <a:buChar char="•"/>
              <a:defRPr/>
            </a:pPr>
            <a:r>
              <a:rPr lang="bg-BG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“Несъответствие”</a:t>
            </a:r>
          </a:p>
        </p:txBody>
      </p:sp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869160"/>
            <a:ext cx="606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323528" y="5373216"/>
            <a:ext cx="882047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i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Единствено окончателно решение на съдебен орган квалифицира подозрението за измама като действителен случай на </a:t>
            </a:r>
            <a:r>
              <a:rPr lang="bg-BG" sz="2000" b="1" i="1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измама</a:t>
            </a:r>
            <a:r>
              <a:rPr lang="en-US" sz="2000" b="1" i="1" dirty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.</a:t>
            </a:r>
            <a:endParaRPr lang="bg-BG" sz="2000" b="1" i="1" dirty="0" smtClean="0">
              <a:solidFill>
                <a:schemeClr val="tx2"/>
              </a:solidFill>
              <a:latin typeface="+mj-lt"/>
              <a:ea typeface="ＭＳ Ｐゴシック"/>
              <a:cs typeface="ＭＳ Ｐゴシック"/>
            </a:endParaRPr>
          </a:p>
          <a:p>
            <a:pPr algn="r"/>
            <a:endParaRPr lang="bg-BG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6480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Характерни нарушения</a:t>
            </a:r>
            <a:b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bg-BG" sz="3800" dirty="0" smtClean="0">
                <a:solidFill>
                  <a:schemeClr val="accent6">
                    <a:lumMod val="75000"/>
                  </a:schemeClr>
                </a:solidFill>
              </a:rPr>
              <a:t>							</a:t>
            </a:r>
            <a:r>
              <a:rPr lang="bg-BG" sz="2800" i="1" dirty="0" smtClean="0">
                <a:solidFill>
                  <a:schemeClr val="accent6">
                    <a:lumMod val="75000"/>
                  </a:schemeClr>
                </a:solidFill>
              </a:rPr>
              <a:t>(1)</a:t>
            </a:r>
            <a:endParaRPr lang="bg-BG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352928" cy="4608512"/>
          </a:xfrm>
        </p:spPr>
        <p:txBody>
          <a:bodyPr/>
          <a:lstStyle/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Разделяне на обществените поръчки, прилагане на по-облекчен режим на възлагане или непроведени процедури за възлагане на обществени поръчки – 12 %;</a:t>
            </a:r>
          </a:p>
          <a:p>
            <a:pPr algn="just">
              <a:defRPr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Не е приложен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ред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ът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за възлагане с публична покана - 6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%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;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algn="just">
              <a:defRPr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Поставяне на ограничителни или дискриминационни критерии за подбор и такива, които фаворизират определен кандидат –  19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%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;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algn="just">
              <a:defRPr/>
            </a:pP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Смесване на критерии за подбор с показатели за оценка на офертите, недопустими показатели за оценка при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“икономически 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най-изгодна оферта” – 4</a:t>
            </a:r>
            <a:r>
              <a:rPr lang="bg-BG" sz="2000" b="1" dirty="0" smtClean="0">
                <a:solidFill>
                  <a:schemeClr val="tx2"/>
                </a:solidFill>
                <a:latin typeface="+mj-lt"/>
              </a:rPr>
              <a:t>%;</a:t>
            </a:r>
            <a:endParaRPr lang="bg-BG" sz="2000" b="1" dirty="0" smtClean="0">
              <a:solidFill>
                <a:schemeClr val="tx2"/>
              </a:solidFill>
              <a:latin typeface="+mj-lt"/>
            </a:endParaRPr>
          </a:p>
          <a:p>
            <a:pPr algn="just">
              <a:defRPr/>
            </a:pPr>
            <a:endParaRPr lang="bg-BG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l"/>
            <a:endParaRPr lang="bg-BG" sz="1600" dirty="0" smtClean="0">
              <a:solidFill>
                <a:schemeClr val="tx2"/>
              </a:solidFill>
              <a:latin typeface="Comic Sans MS" pitchFamily="66" charset="0"/>
              <a:ea typeface="ＭＳ Ｐゴシック"/>
              <a:cs typeface="ＭＳ Ｐゴシック"/>
            </a:endParaRPr>
          </a:p>
          <a:p>
            <a:endParaRPr lang="bg-BG" sz="1800" dirty="0" smtClean="0">
              <a:solidFill>
                <a:srgbClr val="000000"/>
              </a:solidFill>
              <a:latin typeface="Comic Sans MS" pitchFamily="66" charset="0"/>
              <a:ea typeface="ＭＳ Ｐゴシック"/>
              <a:cs typeface="ＭＳ Ｐゴシック"/>
            </a:endParaRPr>
          </a:p>
          <a:p>
            <a:endParaRPr lang="bg-BG" sz="2800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579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3" y="-7938"/>
            <a:ext cx="9144000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NAO_Present_B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</TotalTime>
  <Words>744</Words>
  <Application>Microsoft Office PowerPoint</Application>
  <PresentationFormat>On-screen Show (4:3)</PresentationFormat>
  <Paragraphs>178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BNAO_Present_BG</vt:lpstr>
      <vt:lpstr>Ограничаване на измамите при обществените поръчки – мисията е възможна ...</vt:lpstr>
      <vt:lpstr>Парадигма на обществените поръчки</vt:lpstr>
      <vt:lpstr>Принципи</vt:lpstr>
      <vt:lpstr>Контролни органи</vt:lpstr>
      <vt:lpstr>Отговорни за ограничаване на измамите в организациите</vt:lpstr>
      <vt:lpstr>Роля на Сметната палата        (1)</vt:lpstr>
      <vt:lpstr>Роля на Сметната палата       (2)         </vt:lpstr>
      <vt:lpstr>Отличителни белези</vt:lpstr>
      <vt:lpstr>Характерни нарушения        (1)</vt:lpstr>
      <vt:lpstr>Характерни нарушения        (2)</vt:lpstr>
      <vt:lpstr>Измамата като разновидност на нарушението</vt:lpstr>
      <vt:lpstr>Фактори за успех</vt:lpstr>
      <vt:lpstr>Негативно влияние</vt:lpstr>
      <vt:lpstr>Благоприятна среда за измами</vt:lpstr>
      <vt:lpstr>Индикатори</vt:lpstr>
      <vt:lpstr>Индикатори</vt:lpstr>
      <vt:lpstr>Мисията е възможна …</vt:lpstr>
      <vt:lpstr>Мисията е възможна …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Ограничаване на измамите при обществените поръчки – мисията е възможна ...</dc:title>
  <dc:creator>name</dc:creator>
  <cp:lastModifiedBy>Admin</cp:lastModifiedBy>
  <cp:revision>95</cp:revision>
  <dcterms:created xsi:type="dcterms:W3CDTF">2013-11-21T07:38:28Z</dcterms:created>
  <dcterms:modified xsi:type="dcterms:W3CDTF">2013-11-27T12:31:13Z</dcterms:modified>
</cp:coreProperties>
</file>