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5" r:id="rId3"/>
    <p:sldId id="282" r:id="rId4"/>
    <p:sldId id="284" r:id="rId5"/>
    <p:sldId id="286" r:id="rId6"/>
    <p:sldId id="288" r:id="rId7"/>
    <p:sldId id="283" r:id="rId8"/>
    <p:sldId id="289" r:id="rId9"/>
    <p:sldId id="290" r:id="rId10"/>
    <p:sldId id="291" r:id="rId11"/>
    <p:sldId id="293" r:id="rId12"/>
  </p:sldIdLst>
  <p:sldSz cx="12192000" cy="6858000"/>
  <p:notesSz cx="6858000" cy="9144000"/>
  <p:defaultTextStyle>
    <a:defPPr>
      <a:defRPr lang="bg-BG"/>
    </a:defPPr>
    <a:lvl1pPr algn="just" rtl="0" fontAlgn="base">
      <a:lnSpc>
        <a:spcPct val="70000"/>
      </a:lnSpc>
      <a:spcBef>
        <a:spcPts val="1000"/>
      </a:spcBef>
      <a:spcAft>
        <a:spcPct val="0"/>
      </a:spcAft>
      <a:buFont typeface="Wingdings" pitchFamily="2" charset="2"/>
      <a:defRPr sz="2600" kern="1200">
        <a:solidFill>
          <a:schemeClr val="tx1"/>
        </a:solidFill>
        <a:latin typeface="Calibri" pitchFamily="34" charset="0"/>
        <a:ea typeface="+mn-ea"/>
        <a:cs typeface="Arial" charset="0"/>
        <a:sym typeface="Wingdings 2" pitchFamily="18" charset="2"/>
      </a:defRPr>
    </a:lvl1pPr>
    <a:lvl2pPr marL="457200" algn="just" rtl="0" fontAlgn="base">
      <a:lnSpc>
        <a:spcPct val="70000"/>
      </a:lnSpc>
      <a:spcBef>
        <a:spcPts val="1000"/>
      </a:spcBef>
      <a:spcAft>
        <a:spcPct val="0"/>
      </a:spcAft>
      <a:buFont typeface="Wingdings" pitchFamily="2" charset="2"/>
      <a:defRPr sz="2600" kern="1200">
        <a:solidFill>
          <a:schemeClr val="tx1"/>
        </a:solidFill>
        <a:latin typeface="Calibri" pitchFamily="34" charset="0"/>
        <a:ea typeface="+mn-ea"/>
        <a:cs typeface="Arial" charset="0"/>
        <a:sym typeface="Wingdings 2" pitchFamily="18" charset="2"/>
      </a:defRPr>
    </a:lvl2pPr>
    <a:lvl3pPr marL="914400" algn="just" rtl="0" fontAlgn="base">
      <a:lnSpc>
        <a:spcPct val="70000"/>
      </a:lnSpc>
      <a:spcBef>
        <a:spcPts val="1000"/>
      </a:spcBef>
      <a:spcAft>
        <a:spcPct val="0"/>
      </a:spcAft>
      <a:buFont typeface="Wingdings" pitchFamily="2" charset="2"/>
      <a:defRPr sz="2600" kern="1200">
        <a:solidFill>
          <a:schemeClr val="tx1"/>
        </a:solidFill>
        <a:latin typeface="Calibri" pitchFamily="34" charset="0"/>
        <a:ea typeface="+mn-ea"/>
        <a:cs typeface="Arial" charset="0"/>
        <a:sym typeface="Wingdings 2" pitchFamily="18" charset="2"/>
      </a:defRPr>
    </a:lvl3pPr>
    <a:lvl4pPr marL="1371600" algn="just" rtl="0" fontAlgn="base">
      <a:lnSpc>
        <a:spcPct val="70000"/>
      </a:lnSpc>
      <a:spcBef>
        <a:spcPts val="1000"/>
      </a:spcBef>
      <a:spcAft>
        <a:spcPct val="0"/>
      </a:spcAft>
      <a:buFont typeface="Wingdings" pitchFamily="2" charset="2"/>
      <a:defRPr sz="2600" kern="1200">
        <a:solidFill>
          <a:schemeClr val="tx1"/>
        </a:solidFill>
        <a:latin typeface="Calibri" pitchFamily="34" charset="0"/>
        <a:ea typeface="+mn-ea"/>
        <a:cs typeface="Arial" charset="0"/>
        <a:sym typeface="Wingdings 2" pitchFamily="18" charset="2"/>
      </a:defRPr>
    </a:lvl4pPr>
    <a:lvl5pPr marL="1828800" algn="just" rtl="0" fontAlgn="base">
      <a:lnSpc>
        <a:spcPct val="70000"/>
      </a:lnSpc>
      <a:spcBef>
        <a:spcPts val="1000"/>
      </a:spcBef>
      <a:spcAft>
        <a:spcPct val="0"/>
      </a:spcAft>
      <a:buFont typeface="Wingdings" pitchFamily="2" charset="2"/>
      <a:defRPr sz="2600" kern="1200">
        <a:solidFill>
          <a:schemeClr val="tx1"/>
        </a:solidFill>
        <a:latin typeface="Calibri" pitchFamily="34" charset="0"/>
        <a:ea typeface="+mn-ea"/>
        <a:cs typeface="Arial" charset="0"/>
        <a:sym typeface="Wingdings 2" pitchFamily="18" charset="2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Calibri" pitchFamily="34" charset="0"/>
        <a:ea typeface="+mn-ea"/>
        <a:cs typeface="Arial" charset="0"/>
        <a:sym typeface="Wingdings 2" pitchFamily="18" charset="2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Calibri" pitchFamily="34" charset="0"/>
        <a:ea typeface="+mn-ea"/>
        <a:cs typeface="Arial" charset="0"/>
        <a:sym typeface="Wingdings 2" pitchFamily="18" charset="2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Calibri" pitchFamily="34" charset="0"/>
        <a:ea typeface="+mn-ea"/>
        <a:cs typeface="Arial" charset="0"/>
        <a:sym typeface="Wingdings 2" pitchFamily="18" charset="2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Calibri" pitchFamily="34" charset="0"/>
        <a:ea typeface="+mn-ea"/>
        <a:cs typeface="Arial" charset="0"/>
        <a:sym typeface="Wingdings 2" pitchFamily="18" charset="2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-108" y="-59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BC70ED-9D5C-4C61-850A-60E78FFD7EC7}" type="doc">
      <dgm:prSet loTypeId="urn:microsoft.com/office/officeart/2005/8/layout/hProcess7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bg-BG"/>
        </a:p>
      </dgm:t>
    </dgm:pt>
    <dgm:pt modelId="{1ED8E408-109A-4B3B-878F-C6C23B0E1A21}">
      <dgm:prSet phldrT="[Текст]"/>
      <dgm:spPr/>
      <dgm:t>
        <a:bodyPr/>
        <a:lstStyle/>
        <a:p>
          <a:r>
            <a:rPr lang="bg-BG" dirty="0" smtClean="0">
              <a:solidFill>
                <a:srgbClr val="FF0000"/>
              </a:solidFill>
            </a:rPr>
            <a:t>Закон за общинските бюджети</a:t>
          </a:r>
          <a:r>
            <a:rPr lang="bg-BG" dirty="0" smtClean="0"/>
            <a:t> </a:t>
          </a:r>
          <a:r>
            <a:rPr lang="bg-BG" dirty="0"/>
            <a:t>(отменен)</a:t>
          </a:r>
        </a:p>
      </dgm:t>
    </dgm:pt>
    <dgm:pt modelId="{28557935-4517-46BF-9D59-92DDE3FD772E}" type="parTrans" cxnId="{2788969A-83A1-489A-905B-963F1A74459D}">
      <dgm:prSet/>
      <dgm:spPr/>
      <dgm:t>
        <a:bodyPr/>
        <a:lstStyle/>
        <a:p>
          <a:endParaRPr lang="bg-BG"/>
        </a:p>
      </dgm:t>
    </dgm:pt>
    <dgm:pt modelId="{521B08E4-F5A0-4ADF-BCB9-627C3AB00E85}" type="sibTrans" cxnId="{2788969A-83A1-489A-905B-963F1A74459D}">
      <dgm:prSet/>
      <dgm:spPr/>
      <dgm:t>
        <a:bodyPr/>
        <a:lstStyle/>
        <a:p>
          <a:endParaRPr lang="bg-BG"/>
        </a:p>
      </dgm:t>
    </dgm:pt>
    <dgm:pt modelId="{3A394ED8-2131-4AD8-8F35-09B082C6CF31}">
      <dgm:prSet phldrT="[Текст]" custT="1"/>
      <dgm:spPr/>
      <dgm:t>
        <a:bodyPr/>
        <a:lstStyle/>
        <a:p>
          <a:pPr algn="l"/>
          <a:r>
            <a:rPr lang="bg-BG" sz="1400" b="0" i="0" u="none" dirty="0"/>
            <a:t>в интерес на местната общност </a:t>
          </a:r>
        </a:p>
        <a:p>
          <a:pPr algn="l"/>
          <a:r>
            <a:rPr lang="bg-BG" sz="1400" b="0" i="0" u="none" dirty="0" smtClean="0"/>
            <a:t>законосъобразност </a:t>
          </a:r>
          <a:endParaRPr lang="bg-BG" sz="1400" b="0" i="0" u="none" dirty="0"/>
        </a:p>
        <a:p>
          <a:pPr algn="l"/>
          <a:r>
            <a:rPr lang="bg-BG" sz="1400" dirty="0"/>
            <a:t> </a:t>
          </a:r>
          <a:r>
            <a:rPr lang="bg-BG" sz="1400" b="0" i="0" u="none" dirty="0"/>
            <a:t>целесъобразност</a:t>
          </a:r>
          <a:r>
            <a:rPr lang="bg-BG" sz="1400" dirty="0"/>
            <a:t>  </a:t>
          </a:r>
        </a:p>
        <a:p>
          <a:pPr algn="l"/>
          <a:r>
            <a:rPr lang="bg-BG" sz="1400" b="0" i="0" u="none" dirty="0"/>
            <a:t>ефективност</a:t>
          </a:r>
          <a:r>
            <a:rPr lang="bg-BG" sz="1400" dirty="0"/>
            <a:t>  </a:t>
          </a:r>
        </a:p>
        <a:p>
          <a:pPr algn="l"/>
          <a:r>
            <a:rPr lang="bg-BG" sz="1400" b="0" i="0" u="none" dirty="0"/>
            <a:t>ефикасност</a:t>
          </a:r>
          <a:r>
            <a:rPr lang="bg-BG" sz="1400" dirty="0"/>
            <a:t> </a:t>
          </a:r>
        </a:p>
        <a:p>
          <a:pPr algn="l"/>
          <a:r>
            <a:rPr lang="bg-BG" sz="1400" b="1" i="0" u="none" dirty="0">
              <a:solidFill>
                <a:srgbClr val="FF0000"/>
              </a:solidFill>
            </a:rPr>
            <a:t>публичнос</a:t>
          </a:r>
          <a:r>
            <a:rPr lang="bg-BG" sz="1200" b="1" i="0" u="none" dirty="0">
              <a:solidFill>
                <a:srgbClr val="FF0000"/>
              </a:solidFill>
            </a:rPr>
            <a:t>т</a:t>
          </a:r>
          <a:r>
            <a:rPr lang="bg-BG" sz="1200" b="1" dirty="0">
              <a:solidFill>
                <a:srgbClr val="FF0000"/>
              </a:solidFill>
            </a:rPr>
            <a:t> </a:t>
          </a:r>
        </a:p>
      </dgm:t>
    </dgm:pt>
    <dgm:pt modelId="{39F51F56-746A-4B12-A4BA-502000C73B1E}" type="parTrans" cxnId="{0B35EDD7-A9C2-4267-887D-7C72AB65659C}">
      <dgm:prSet/>
      <dgm:spPr/>
      <dgm:t>
        <a:bodyPr/>
        <a:lstStyle/>
        <a:p>
          <a:endParaRPr lang="bg-BG"/>
        </a:p>
      </dgm:t>
    </dgm:pt>
    <dgm:pt modelId="{9D617B9C-8D91-41E2-8963-C211E00C14A8}" type="sibTrans" cxnId="{0B35EDD7-A9C2-4267-887D-7C72AB65659C}">
      <dgm:prSet/>
      <dgm:spPr/>
      <dgm:t>
        <a:bodyPr/>
        <a:lstStyle/>
        <a:p>
          <a:endParaRPr lang="bg-BG"/>
        </a:p>
      </dgm:t>
    </dgm:pt>
    <dgm:pt modelId="{4B4FE588-3971-4893-8930-65380E0342F7}">
      <dgm:prSet phldrT="[Текст]"/>
      <dgm:spPr/>
      <dgm:t>
        <a:bodyPr/>
        <a:lstStyle/>
        <a:p>
          <a:r>
            <a:rPr lang="bg-BG" b="1" dirty="0" smtClean="0">
              <a:solidFill>
                <a:srgbClr val="FF0000"/>
              </a:solidFill>
            </a:rPr>
            <a:t>Закон за публичните финанси</a:t>
          </a:r>
          <a:endParaRPr lang="bg-BG" dirty="0"/>
        </a:p>
      </dgm:t>
    </dgm:pt>
    <dgm:pt modelId="{3BCFFD8E-6F0D-45DE-9441-F67686ED032E}" type="parTrans" cxnId="{DCEAFEAE-CBFF-4DF9-8262-A853C3D532BE}">
      <dgm:prSet/>
      <dgm:spPr/>
      <dgm:t>
        <a:bodyPr/>
        <a:lstStyle/>
        <a:p>
          <a:endParaRPr lang="bg-BG"/>
        </a:p>
      </dgm:t>
    </dgm:pt>
    <dgm:pt modelId="{AD5D71F1-FB27-4143-88C8-DBF487C39221}" type="sibTrans" cxnId="{DCEAFEAE-CBFF-4DF9-8262-A853C3D532BE}">
      <dgm:prSet/>
      <dgm:spPr/>
      <dgm:t>
        <a:bodyPr/>
        <a:lstStyle/>
        <a:p>
          <a:endParaRPr lang="bg-BG"/>
        </a:p>
      </dgm:t>
    </dgm:pt>
    <dgm:pt modelId="{6A2C59F6-8C91-480A-A4D3-856EA77A773F}">
      <dgm:prSet phldrT="[Текст]" custT="1"/>
      <dgm:spPr/>
      <dgm:t>
        <a:bodyPr/>
        <a:lstStyle/>
        <a:p>
          <a:r>
            <a:rPr lang="bg-BG" sz="1400" b="0" i="0" u="none" dirty="0"/>
            <a:t>всеобхватност</a:t>
          </a:r>
          <a:endParaRPr lang="bg-BG" sz="1400" dirty="0"/>
        </a:p>
      </dgm:t>
    </dgm:pt>
    <dgm:pt modelId="{36D7FAFF-B12A-47AC-B51D-7A2F079B86B4}" type="parTrans" cxnId="{6D8CFB79-1569-4422-A67C-D45C09E7353D}">
      <dgm:prSet/>
      <dgm:spPr/>
      <dgm:t>
        <a:bodyPr/>
        <a:lstStyle/>
        <a:p>
          <a:endParaRPr lang="bg-BG"/>
        </a:p>
      </dgm:t>
    </dgm:pt>
    <dgm:pt modelId="{D255D76F-156F-47F5-8669-16A6542B398C}" type="sibTrans" cxnId="{6D8CFB79-1569-4422-A67C-D45C09E7353D}">
      <dgm:prSet/>
      <dgm:spPr/>
      <dgm:t>
        <a:bodyPr/>
        <a:lstStyle/>
        <a:p>
          <a:endParaRPr lang="bg-BG"/>
        </a:p>
      </dgm:t>
    </dgm:pt>
    <dgm:pt modelId="{2C5267EE-D364-4FF9-8FEA-8F0202DDD47E}">
      <dgm:prSet custT="1"/>
      <dgm:spPr/>
      <dgm:t>
        <a:bodyPr/>
        <a:lstStyle/>
        <a:p>
          <a:r>
            <a:rPr lang="bg-BG" sz="1400" b="0" i="0" u="none"/>
            <a:t>отчетност и отговорност </a:t>
          </a:r>
          <a:endParaRPr lang="bg-BG" sz="1400"/>
        </a:p>
      </dgm:t>
    </dgm:pt>
    <dgm:pt modelId="{5D0A595B-5563-4951-B0B5-3A21475CA462}" type="parTrans" cxnId="{423A4C3B-22BA-42D4-853B-B3D87F265225}">
      <dgm:prSet/>
      <dgm:spPr/>
      <dgm:t>
        <a:bodyPr/>
        <a:lstStyle/>
        <a:p>
          <a:endParaRPr lang="bg-BG"/>
        </a:p>
      </dgm:t>
    </dgm:pt>
    <dgm:pt modelId="{59B99136-01E0-4BF1-80E8-67DCBCD15AA9}" type="sibTrans" cxnId="{423A4C3B-22BA-42D4-853B-B3D87F265225}">
      <dgm:prSet/>
      <dgm:spPr/>
      <dgm:t>
        <a:bodyPr/>
        <a:lstStyle/>
        <a:p>
          <a:endParaRPr lang="bg-BG"/>
        </a:p>
      </dgm:t>
    </dgm:pt>
    <dgm:pt modelId="{CF0F3784-2833-4061-BA98-43E1FF8F2B40}">
      <dgm:prSet custT="1"/>
      <dgm:spPr/>
      <dgm:t>
        <a:bodyPr/>
        <a:lstStyle/>
        <a:p>
          <a:r>
            <a:rPr lang="bg-BG" sz="1400" b="0" i="0" u="none"/>
            <a:t>адекватност</a:t>
          </a:r>
          <a:endParaRPr lang="bg-BG" sz="1400"/>
        </a:p>
      </dgm:t>
    </dgm:pt>
    <dgm:pt modelId="{747EA1F0-8497-452D-AF54-46A9C2BA3AB6}" type="parTrans" cxnId="{5AA75216-5A8D-41C6-8F76-62D28A80AF17}">
      <dgm:prSet/>
      <dgm:spPr/>
      <dgm:t>
        <a:bodyPr/>
        <a:lstStyle/>
        <a:p>
          <a:endParaRPr lang="bg-BG"/>
        </a:p>
      </dgm:t>
    </dgm:pt>
    <dgm:pt modelId="{B063C6BB-D1BA-4C49-A885-83CA25BFC05D}" type="sibTrans" cxnId="{5AA75216-5A8D-41C6-8F76-62D28A80AF17}">
      <dgm:prSet/>
      <dgm:spPr/>
      <dgm:t>
        <a:bodyPr/>
        <a:lstStyle/>
        <a:p>
          <a:endParaRPr lang="bg-BG"/>
        </a:p>
      </dgm:t>
    </dgm:pt>
    <dgm:pt modelId="{2687E317-9766-4D74-BDEC-599BB2D6AF80}">
      <dgm:prSet custT="1"/>
      <dgm:spPr/>
      <dgm:t>
        <a:bodyPr/>
        <a:lstStyle/>
        <a:p>
          <a:r>
            <a:rPr lang="bg-BG" sz="1400" b="0" i="0" u="none"/>
            <a:t>икономичност</a:t>
          </a:r>
          <a:endParaRPr lang="bg-BG" sz="1400"/>
        </a:p>
      </dgm:t>
    </dgm:pt>
    <dgm:pt modelId="{38F0A26E-C513-4C5C-9C66-ED51A086965A}" type="parTrans" cxnId="{4D9065AC-2AD3-48A6-B9B1-147A0DACF279}">
      <dgm:prSet/>
      <dgm:spPr/>
      <dgm:t>
        <a:bodyPr/>
        <a:lstStyle/>
        <a:p>
          <a:endParaRPr lang="bg-BG"/>
        </a:p>
      </dgm:t>
    </dgm:pt>
    <dgm:pt modelId="{1E17357A-5C7F-4EFB-89ED-569C704DEBDC}" type="sibTrans" cxnId="{4D9065AC-2AD3-48A6-B9B1-147A0DACF279}">
      <dgm:prSet/>
      <dgm:spPr/>
      <dgm:t>
        <a:bodyPr/>
        <a:lstStyle/>
        <a:p>
          <a:endParaRPr lang="bg-BG"/>
        </a:p>
      </dgm:t>
    </dgm:pt>
    <dgm:pt modelId="{1A8B2CB0-DEEF-4D7B-ADE5-2D652780C842}">
      <dgm:prSet custT="1"/>
      <dgm:spPr/>
      <dgm:t>
        <a:bodyPr/>
        <a:lstStyle/>
        <a:p>
          <a:r>
            <a:rPr lang="bg-BG" sz="1400" b="0" i="0" u="none"/>
            <a:t>ефикасност</a:t>
          </a:r>
          <a:endParaRPr lang="bg-BG" sz="1400"/>
        </a:p>
      </dgm:t>
    </dgm:pt>
    <dgm:pt modelId="{EF307DB5-7B00-4FE3-B225-F228EEF35F9F}" type="parTrans" cxnId="{D605E3C9-A95F-4981-A8B6-E0A8599B26D8}">
      <dgm:prSet/>
      <dgm:spPr/>
      <dgm:t>
        <a:bodyPr/>
        <a:lstStyle/>
        <a:p>
          <a:endParaRPr lang="bg-BG"/>
        </a:p>
      </dgm:t>
    </dgm:pt>
    <dgm:pt modelId="{6FE10C26-AD38-4C8F-916B-AA8A1EFF473E}" type="sibTrans" cxnId="{D605E3C9-A95F-4981-A8B6-E0A8599B26D8}">
      <dgm:prSet/>
      <dgm:spPr/>
      <dgm:t>
        <a:bodyPr/>
        <a:lstStyle/>
        <a:p>
          <a:endParaRPr lang="bg-BG"/>
        </a:p>
      </dgm:t>
    </dgm:pt>
    <dgm:pt modelId="{7712ED63-84D4-4C61-AF55-93B4FF2D7B8F}">
      <dgm:prSet custT="1"/>
      <dgm:spPr/>
      <dgm:t>
        <a:bodyPr/>
        <a:lstStyle/>
        <a:p>
          <a:r>
            <a:rPr lang="bg-BG" sz="1400" b="0" i="0" u="none"/>
            <a:t>ефективност</a:t>
          </a:r>
          <a:endParaRPr lang="bg-BG" sz="1400"/>
        </a:p>
      </dgm:t>
    </dgm:pt>
    <dgm:pt modelId="{A4059827-78F2-47EA-9DA0-7DF572166DB6}" type="parTrans" cxnId="{B95F0761-B171-459B-AD7D-2A3F832E4446}">
      <dgm:prSet/>
      <dgm:spPr/>
      <dgm:t>
        <a:bodyPr/>
        <a:lstStyle/>
        <a:p>
          <a:endParaRPr lang="bg-BG"/>
        </a:p>
      </dgm:t>
    </dgm:pt>
    <dgm:pt modelId="{64875A2F-68B8-456F-8C4D-85483390344B}" type="sibTrans" cxnId="{B95F0761-B171-459B-AD7D-2A3F832E4446}">
      <dgm:prSet/>
      <dgm:spPr/>
      <dgm:t>
        <a:bodyPr/>
        <a:lstStyle/>
        <a:p>
          <a:endParaRPr lang="bg-BG"/>
        </a:p>
      </dgm:t>
    </dgm:pt>
    <dgm:pt modelId="{E1A789FE-F405-40EA-8071-23BAFA4255A0}">
      <dgm:prSet custT="1"/>
      <dgm:spPr/>
      <dgm:t>
        <a:bodyPr/>
        <a:lstStyle/>
        <a:p>
          <a:r>
            <a:rPr lang="bg-BG" sz="1400" b="1" i="0" u="none">
              <a:solidFill>
                <a:srgbClr val="FF0000"/>
              </a:solidFill>
            </a:rPr>
            <a:t>прозрачност</a:t>
          </a:r>
          <a:endParaRPr lang="bg-BG" sz="1400" b="1">
            <a:solidFill>
              <a:srgbClr val="FF0000"/>
            </a:solidFill>
          </a:endParaRPr>
        </a:p>
      </dgm:t>
    </dgm:pt>
    <dgm:pt modelId="{2FEE095B-5659-41C9-A094-3F9B9B9527DF}" type="parTrans" cxnId="{27547E68-2892-4B2D-8BCD-27763E19C833}">
      <dgm:prSet/>
      <dgm:spPr/>
      <dgm:t>
        <a:bodyPr/>
        <a:lstStyle/>
        <a:p>
          <a:endParaRPr lang="bg-BG"/>
        </a:p>
      </dgm:t>
    </dgm:pt>
    <dgm:pt modelId="{3DF194A3-0FC7-4D62-94BF-EBE2E5FBE91A}" type="sibTrans" cxnId="{27547E68-2892-4B2D-8BCD-27763E19C833}">
      <dgm:prSet/>
      <dgm:spPr/>
      <dgm:t>
        <a:bodyPr/>
        <a:lstStyle/>
        <a:p>
          <a:endParaRPr lang="bg-BG"/>
        </a:p>
      </dgm:t>
    </dgm:pt>
    <dgm:pt modelId="{C911111E-0F9B-4460-BD44-5784C4266616}">
      <dgm:prSet custT="1"/>
      <dgm:spPr/>
      <dgm:t>
        <a:bodyPr/>
        <a:lstStyle/>
        <a:p>
          <a:r>
            <a:rPr lang="bg-BG" sz="1400" b="0" i="0" u="none"/>
            <a:t>устойчивост</a:t>
          </a:r>
          <a:endParaRPr lang="bg-BG" sz="1400"/>
        </a:p>
      </dgm:t>
    </dgm:pt>
    <dgm:pt modelId="{884F3918-3736-4CA8-A33F-4DE12BA892BF}" type="parTrans" cxnId="{43DF27AC-8A61-4B3D-86E3-4E565EC865BC}">
      <dgm:prSet/>
      <dgm:spPr/>
      <dgm:t>
        <a:bodyPr/>
        <a:lstStyle/>
        <a:p>
          <a:endParaRPr lang="bg-BG"/>
        </a:p>
      </dgm:t>
    </dgm:pt>
    <dgm:pt modelId="{9039861C-4EDE-4473-93F7-85D7CEC7459F}" type="sibTrans" cxnId="{43DF27AC-8A61-4B3D-86E3-4E565EC865BC}">
      <dgm:prSet/>
      <dgm:spPr/>
      <dgm:t>
        <a:bodyPr/>
        <a:lstStyle/>
        <a:p>
          <a:endParaRPr lang="bg-BG"/>
        </a:p>
      </dgm:t>
    </dgm:pt>
    <dgm:pt modelId="{4F96AECA-177D-4F2A-BBCA-0BE19A59C914}">
      <dgm:prSet custT="1"/>
      <dgm:spPr/>
      <dgm:t>
        <a:bodyPr/>
        <a:lstStyle/>
        <a:p>
          <a:r>
            <a:rPr lang="bg-BG" sz="1400" b="0" i="0" u="none"/>
            <a:t>законосъобразност</a:t>
          </a:r>
          <a:endParaRPr lang="bg-BG" sz="1400"/>
        </a:p>
      </dgm:t>
    </dgm:pt>
    <dgm:pt modelId="{CBDF653D-7817-4957-9D3C-AAFB64447DC7}" type="parTrans" cxnId="{447BD213-4A12-4A67-BDBA-FC40BCEDF476}">
      <dgm:prSet/>
      <dgm:spPr/>
      <dgm:t>
        <a:bodyPr/>
        <a:lstStyle/>
        <a:p>
          <a:endParaRPr lang="bg-BG"/>
        </a:p>
      </dgm:t>
    </dgm:pt>
    <dgm:pt modelId="{AC68141C-BFF4-4D37-A782-FAA588B7C46F}" type="sibTrans" cxnId="{447BD213-4A12-4A67-BDBA-FC40BCEDF476}">
      <dgm:prSet/>
      <dgm:spPr/>
      <dgm:t>
        <a:bodyPr/>
        <a:lstStyle/>
        <a:p>
          <a:endParaRPr lang="bg-BG"/>
        </a:p>
      </dgm:t>
    </dgm:pt>
    <dgm:pt modelId="{C7F3458B-4BAA-479F-819E-8444D461D89E}" type="pres">
      <dgm:prSet presAssocID="{85BC70ED-9D5C-4C61-850A-60E78FFD7EC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99B0227A-5A4F-4726-8409-ADAEF8B1A496}" type="pres">
      <dgm:prSet presAssocID="{1ED8E408-109A-4B3B-878F-C6C23B0E1A21}" presName="compositeNode" presStyleCnt="0">
        <dgm:presLayoutVars>
          <dgm:bulletEnabled val="1"/>
        </dgm:presLayoutVars>
      </dgm:prSet>
      <dgm:spPr/>
    </dgm:pt>
    <dgm:pt modelId="{FF1E54DE-39DA-4F14-A8A4-80B3335ADA71}" type="pres">
      <dgm:prSet presAssocID="{1ED8E408-109A-4B3B-878F-C6C23B0E1A21}" presName="bgRect" presStyleLbl="node1" presStyleIdx="0" presStyleCnt="2" custScaleX="53481" custLinFactNeighborX="-4433" custLinFactNeighborY="0"/>
      <dgm:spPr/>
      <dgm:t>
        <a:bodyPr/>
        <a:lstStyle/>
        <a:p>
          <a:endParaRPr lang="bg-BG"/>
        </a:p>
      </dgm:t>
    </dgm:pt>
    <dgm:pt modelId="{C6BD1FCE-AB0D-4897-9FCB-C0A9A8F0ECC3}" type="pres">
      <dgm:prSet presAssocID="{1ED8E408-109A-4B3B-878F-C6C23B0E1A21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D90AAAB-F0A8-4012-B925-C851E304A53E}" type="pres">
      <dgm:prSet presAssocID="{1ED8E408-109A-4B3B-878F-C6C23B0E1A21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E86E1BC-2C64-4720-B351-A2E9A9FA6318}" type="pres">
      <dgm:prSet presAssocID="{521B08E4-F5A0-4ADF-BCB9-627C3AB00E85}" presName="hSp" presStyleCnt="0"/>
      <dgm:spPr/>
    </dgm:pt>
    <dgm:pt modelId="{2ED83CCB-D94D-44DA-94B3-00034A9D4678}" type="pres">
      <dgm:prSet presAssocID="{521B08E4-F5A0-4ADF-BCB9-627C3AB00E85}" presName="vProcSp" presStyleCnt="0"/>
      <dgm:spPr/>
    </dgm:pt>
    <dgm:pt modelId="{2E8CD919-BE24-470E-8426-696E6143F746}" type="pres">
      <dgm:prSet presAssocID="{521B08E4-F5A0-4ADF-BCB9-627C3AB00E85}" presName="vSp1" presStyleCnt="0"/>
      <dgm:spPr/>
    </dgm:pt>
    <dgm:pt modelId="{B127FFE9-BB9B-4364-9B3D-BF7BD7CA66C8}" type="pres">
      <dgm:prSet presAssocID="{521B08E4-F5A0-4ADF-BCB9-627C3AB00E85}" presName="simulatedConn" presStyleLbl="solidFgAcc1" presStyleIdx="0" presStyleCnt="1"/>
      <dgm:spPr>
        <a:solidFill>
          <a:srgbClr val="FF0000"/>
        </a:solidFill>
      </dgm:spPr>
    </dgm:pt>
    <dgm:pt modelId="{7E9B9807-3EE2-4F2E-8F17-18E74C73DA63}" type="pres">
      <dgm:prSet presAssocID="{521B08E4-F5A0-4ADF-BCB9-627C3AB00E85}" presName="vSp2" presStyleCnt="0"/>
      <dgm:spPr/>
    </dgm:pt>
    <dgm:pt modelId="{3E5FF766-37AA-4946-9079-67A00A8CE839}" type="pres">
      <dgm:prSet presAssocID="{521B08E4-F5A0-4ADF-BCB9-627C3AB00E85}" presName="sibTrans" presStyleCnt="0"/>
      <dgm:spPr/>
    </dgm:pt>
    <dgm:pt modelId="{DD0AB414-60E4-4252-AE2C-414FC4D9E3AD}" type="pres">
      <dgm:prSet presAssocID="{4B4FE588-3971-4893-8930-65380E0342F7}" presName="compositeNode" presStyleCnt="0">
        <dgm:presLayoutVars>
          <dgm:bulletEnabled val="1"/>
        </dgm:presLayoutVars>
      </dgm:prSet>
      <dgm:spPr/>
    </dgm:pt>
    <dgm:pt modelId="{5BC0711C-2E0C-42D4-9C26-9AA5E8E93952}" type="pres">
      <dgm:prSet presAssocID="{4B4FE588-3971-4893-8930-65380E0342F7}" presName="bgRect" presStyleLbl="node1" presStyleIdx="1" presStyleCnt="2" custScaleX="50516" custLinFactNeighborX="469" custLinFactNeighborY="6915"/>
      <dgm:spPr/>
      <dgm:t>
        <a:bodyPr/>
        <a:lstStyle/>
        <a:p>
          <a:endParaRPr lang="bg-BG"/>
        </a:p>
      </dgm:t>
    </dgm:pt>
    <dgm:pt modelId="{D32E4A52-DB16-4E26-9C1A-38CE4D0F6A64}" type="pres">
      <dgm:prSet presAssocID="{4B4FE588-3971-4893-8930-65380E0342F7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99DA37D-964A-4586-8BB2-7CBD9FBAC2E2}" type="pres">
      <dgm:prSet presAssocID="{4B4FE588-3971-4893-8930-65380E0342F7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5DD964A2-16E7-4404-A334-A990A13161A9}" type="presOf" srcId="{E1A789FE-F405-40EA-8071-23BAFA4255A0}" destId="{F99DA37D-964A-4586-8BB2-7CBD9FBAC2E2}" srcOrd="0" destOrd="6" presId="urn:microsoft.com/office/officeart/2005/8/layout/hProcess7"/>
    <dgm:cxn modelId="{2788969A-83A1-489A-905B-963F1A74459D}" srcId="{85BC70ED-9D5C-4C61-850A-60E78FFD7EC7}" destId="{1ED8E408-109A-4B3B-878F-C6C23B0E1A21}" srcOrd="0" destOrd="0" parTransId="{28557935-4517-46BF-9D59-92DDE3FD772E}" sibTransId="{521B08E4-F5A0-4ADF-BCB9-627C3AB00E85}"/>
    <dgm:cxn modelId="{DCEAFEAE-CBFF-4DF9-8262-A853C3D532BE}" srcId="{85BC70ED-9D5C-4C61-850A-60E78FFD7EC7}" destId="{4B4FE588-3971-4893-8930-65380E0342F7}" srcOrd="1" destOrd="0" parTransId="{3BCFFD8E-6F0D-45DE-9441-F67686ED032E}" sibTransId="{AD5D71F1-FB27-4143-88C8-DBF487C39221}"/>
    <dgm:cxn modelId="{27547E68-2892-4B2D-8BCD-27763E19C833}" srcId="{4B4FE588-3971-4893-8930-65380E0342F7}" destId="{E1A789FE-F405-40EA-8071-23BAFA4255A0}" srcOrd="6" destOrd="0" parTransId="{2FEE095B-5659-41C9-A094-3F9B9B9527DF}" sibTransId="{3DF194A3-0FC7-4D62-94BF-EBE2E5FBE91A}"/>
    <dgm:cxn modelId="{A5A88D78-E34D-4BEA-9F0C-02F4567DA5BA}" type="presOf" srcId="{2687E317-9766-4D74-BDEC-599BB2D6AF80}" destId="{F99DA37D-964A-4586-8BB2-7CBD9FBAC2E2}" srcOrd="0" destOrd="3" presId="urn:microsoft.com/office/officeart/2005/8/layout/hProcess7"/>
    <dgm:cxn modelId="{D7530EE0-01C8-4DFA-8777-211D99E3018D}" type="presOf" srcId="{6A2C59F6-8C91-480A-A4D3-856EA77A773F}" destId="{F99DA37D-964A-4586-8BB2-7CBD9FBAC2E2}" srcOrd="0" destOrd="0" presId="urn:microsoft.com/office/officeart/2005/8/layout/hProcess7"/>
    <dgm:cxn modelId="{28EA1EBB-A6C0-437F-A9FC-EB39EA0E3616}" type="presOf" srcId="{7712ED63-84D4-4C61-AF55-93B4FF2D7B8F}" destId="{F99DA37D-964A-4586-8BB2-7CBD9FBAC2E2}" srcOrd="0" destOrd="5" presId="urn:microsoft.com/office/officeart/2005/8/layout/hProcess7"/>
    <dgm:cxn modelId="{EB1CC418-6E27-4479-810B-CA84B5AAAFB2}" type="presOf" srcId="{2C5267EE-D364-4FF9-8FEA-8F0202DDD47E}" destId="{F99DA37D-964A-4586-8BB2-7CBD9FBAC2E2}" srcOrd="0" destOrd="1" presId="urn:microsoft.com/office/officeart/2005/8/layout/hProcess7"/>
    <dgm:cxn modelId="{B95F0761-B171-459B-AD7D-2A3F832E4446}" srcId="{4B4FE588-3971-4893-8930-65380E0342F7}" destId="{7712ED63-84D4-4C61-AF55-93B4FF2D7B8F}" srcOrd="5" destOrd="0" parTransId="{A4059827-78F2-47EA-9DA0-7DF572166DB6}" sibTransId="{64875A2F-68B8-456F-8C4D-85483390344B}"/>
    <dgm:cxn modelId="{4D9065AC-2AD3-48A6-B9B1-147A0DACF279}" srcId="{4B4FE588-3971-4893-8930-65380E0342F7}" destId="{2687E317-9766-4D74-BDEC-599BB2D6AF80}" srcOrd="3" destOrd="0" parTransId="{38F0A26E-C513-4C5C-9C66-ED51A086965A}" sibTransId="{1E17357A-5C7F-4EFB-89ED-569C704DEBDC}"/>
    <dgm:cxn modelId="{5559B86B-D2B0-43F4-B6D6-B687E304DB59}" type="presOf" srcId="{4B4FE588-3971-4893-8930-65380E0342F7}" destId="{D32E4A52-DB16-4E26-9C1A-38CE4D0F6A64}" srcOrd="1" destOrd="0" presId="urn:microsoft.com/office/officeart/2005/8/layout/hProcess7"/>
    <dgm:cxn modelId="{E33F0605-C5FC-4591-BDCA-A1F82E6395F9}" type="presOf" srcId="{3A394ED8-2131-4AD8-8F35-09B082C6CF31}" destId="{5D90AAAB-F0A8-4012-B925-C851E304A53E}" srcOrd="0" destOrd="0" presId="urn:microsoft.com/office/officeart/2005/8/layout/hProcess7"/>
    <dgm:cxn modelId="{43DF27AC-8A61-4B3D-86E3-4E565EC865BC}" srcId="{4B4FE588-3971-4893-8930-65380E0342F7}" destId="{C911111E-0F9B-4460-BD44-5784C4266616}" srcOrd="7" destOrd="0" parTransId="{884F3918-3736-4CA8-A33F-4DE12BA892BF}" sibTransId="{9039861C-4EDE-4473-93F7-85D7CEC7459F}"/>
    <dgm:cxn modelId="{447BD213-4A12-4A67-BDBA-FC40BCEDF476}" srcId="{4B4FE588-3971-4893-8930-65380E0342F7}" destId="{4F96AECA-177D-4F2A-BBCA-0BE19A59C914}" srcOrd="8" destOrd="0" parTransId="{CBDF653D-7817-4957-9D3C-AAFB64447DC7}" sibTransId="{AC68141C-BFF4-4D37-A782-FAA588B7C46F}"/>
    <dgm:cxn modelId="{5AA75216-5A8D-41C6-8F76-62D28A80AF17}" srcId="{4B4FE588-3971-4893-8930-65380E0342F7}" destId="{CF0F3784-2833-4061-BA98-43E1FF8F2B40}" srcOrd="2" destOrd="0" parTransId="{747EA1F0-8497-452D-AF54-46A9C2BA3AB6}" sibTransId="{B063C6BB-D1BA-4C49-A885-83CA25BFC05D}"/>
    <dgm:cxn modelId="{214CED70-873D-4981-ADBD-2749DD977F7F}" type="presOf" srcId="{1ED8E408-109A-4B3B-878F-C6C23B0E1A21}" destId="{FF1E54DE-39DA-4F14-A8A4-80B3335ADA71}" srcOrd="0" destOrd="0" presId="urn:microsoft.com/office/officeart/2005/8/layout/hProcess7"/>
    <dgm:cxn modelId="{BA57651F-8F00-45E5-A7D8-B6D959986ECC}" type="presOf" srcId="{4F96AECA-177D-4F2A-BBCA-0BE19A59C914}" destId="{F99DA37D-964A-4586-8BB2-7CBD9FBAC2E2}" srcOrd="0" destOrd="8" presId="urn:microsoft.com/office/officeart/2005/8/layout/hProcess7"/>
    <dgm:cxn modelId="{FDB8F8D8-ADA4-44AE-AC7E-E72A454175CD}" type="presOf" srcId="{4B4FE588-3971-4893-8930-65380E0342F7}" destId="{5BC0711C-2E0C-42D4-9C26-9AA5E8E93952}" srcOrd="0" destOrd="0" presId="urn:microsoft.com/office/officeart/2005/8/layout/hProcess7"/>
    <dgm:cxn modelId="{E55766A8-98BD-4666-A35A-3F2A180F2853}" type="presOf" srcId="{1ED8E408-109A-4B3B-878F-C6C23B0E1A21}" destId="{C6BD1FCE-AB0D-4897-9FCB-C0A9A8F0ECC3}" srcOrd="1" destOrd="0" presId="urn:microsoft.com/office/officeart/2005/8/layout/hProcess7"/>
    <dgm:cxn modelId="{11BB5CCC-E99B-4551-B694-E56BD33DC384}" type="presOf" srcId="{1A8B2CB0-DEEF-4D7B-ADE5-2D652780C842}" destId="{F99DA37D-964A-4586-8BB2-7CBD9FBAC2E2}" srcOrd="0" destOrd="4" presId="urn:microsoft.com/office/officeart/2005/8/layout/hProcess7"/>
    <dgm:cxn modelId="{D605E3C9-A95F-4981-A8B6-E0A8599B26D8}" srcId="{4B4FE588-3971-4893-8930-65380E0342F7}" destId="{1A8B2CB0-DEEF-4D7B-ADE5-2D652780C842}" srcOrd="4" destOrd="0" parTransId="{EF307DB5-7B00-4FE3-B225-F228EEF35F9F}" sibTransId="{6FE10C26-AD38-4C8F-916B-AA8A1EFF473E}"/>
    <dgm:cxn modelId="{0B35EDD7-A9C2-4267-887D-7C72AB65659C}" srcId="{1ED8E408-109A-4B3B-878F-C6C23B0E1A21}" destId="{3A394ED8-2131-4AD8-8F35-09B082C6CF31}" srcOrd="0" destOrd="0" parTransId="{39F51F56-746A-4B12-A4BA-502000C73B1E}" sibTransId="{9D617B9C-8D91-41E2-8963-C211E00C14A8}"/>
    <dgm:cxn modelId="{6D8CFB79-1569-4422-A67C-D45C09E7353D}" srcId="{4B4FE588-3971-4893-8930-65380E0342F7}" destId="{6A2C59F6-8C91-480A-A4D3-856EA77A773F}" srcOrd="0" destOrd="0" parTransId="{36D7FAFF-B12A-47AC-B51D-7A2F079B86B4}" sibTransId="{D255D76F-156F-47F5-8669-16A6542B398C}"/>
    <dgm:cxn modelId="{EE15601D-9F22-4177-A865-06283984C0EF}" type="presOf" srcId="{C911111E-0F9B-4460-BD44-5784C4266616}" destId="{F99DA37D-964A-4586-8BB2-7CBD9FBAC2E2}" srcOrd="0" destOrd="7" presId="urn:microsoft.com/office/officeart/2005/8/layout/hProcess7"/>
    <dgm:cxn modelId="{70260A1E-BE6D-4D26-9898-F6CC37157235}" type="presOf" srcId="{CF0F3784-2833-4061-BA98-43E1FF8F2B40}" destId="{F99DA37D-964A-4586-8BB2-7CBD9FBAC2E2}" srcOrd="0" destOrd="2" presId="urn:microsoft.com/office/officeart/2005/8/layout/hProcess7"/>
    <dgm:cxn modelId="{E358924C-50A3-4798-90F6-D59811F082E0}" type="presOf" srcId="{85BC70ED-9D5C-4C61-850A-60E78FFD7EC7}" destId="{C7F3458B-4BAA-479F-819E-8444D461D89E}" srcOrd="0" destOrd="0" presId="urn:microsoft.com/office/officeart/2005/8/layout/hProcess7"/>
    <dgm:cxn modelId="{423A4C3B-22BA-42D4-853B-B3D87F265225}" srcId="{4B4FE588-3971-4893-8930-65380E0342F7}" destId="{2C5267EE-D364-4FF9-8FEA-8F0202DDD47E}" srcOrd="1" destOrd="0" parTransId="{5D0A595B-5563-4951-B0B5-3A21475CA462}" sibTransId="{59B99136-01E0-4BF1-80E8-67DCBCD15AA9}"/>
    <dgm:cxn modelId="{C22EC061-6685-41F4-9D9A-6EA4835693B9}" type="presParOf" srcId="{C7F3458B-4BAA-479F-819E-8444D461D89E}" destId="{99B0227A-5A4F-4726-8409-ADAEF8B1A496}" srcOrd="0" destOrd="0" presId="urn:microsoft.com/office/officeart/2005/8/layout/hProcess7"/>
    <dgm:cxn modelId="{5B24F922-52C5-4257-AAA7-988C9B4179DD}" type="presParOf" srcId="{99B0227A-5A4F-4726-8409-ADAEF8B1A496}" destId="{FF1E54DE-39DA-4F14-A8A4-80B3335ADA71}" srcOrd="0" destOrd="0" presId="urn:microsoft.com/office/officeart/2005/8/layout/hProcess7"/>
    <dgm:cxn modelId="{674EF84B-DAEB-4ADE-9F96-6B9812B49EA0}" type="presParOf" srcId="{99B0227A-5A4F-4726-8409-ADAEF8B1A496}" destId="{C6BD1FCE-AB0D-4897-9FCB-C0A9A8F0ECC3}" srcOrd="1" destOrd="0" presId="urn:microsoft.com/office/officeart/2005/8/layout/hProcess7"/>
    <dgm:cxn modelId="{71E71EB8-9E56-4912-897F-7D76F0DB1E15}" type="presParOf" srcId="{99B0227A-5A4F-4726-8409-ADAEF8B1A496}" destId="{5D90AAAB-F0A8-4012-B925-C851E304A53E}" srcOrd="2" destOrd="0" presId="urn:microsoft.com/office/officeart/2005/8/layout/hProcess7"/>
    <dgm:cxn modelId="{624D4EFA-6941-4A71-8F5D-8C2F7E4A2C08}" type="presParOf" srcId="{C7F3458B-4BAA-479F-819E-8444D461D89E}" destId="{9E86E1BC-2C64-4720-B351-A2E9A9FA6318}" srcOrd="1" destOrd="0" presId="urn:microsoft.com/office/officeart/2005/8/layout/hProcess7"/>
    <dgm:cxn modelId="{03D1EFDF-67CF-4CBC-9A8C-514814AE3046}" type="presParOf" srcId="{C7F3458B-4BAA-479F-819E-8444D461D89E}" destId="{2ED83CCB-D94D-44DA-94B3-00034A9D4678}" srcOrd="2" destOrd="0" presId="urn:microsoft.com/office/officeart/2005/8/layout/hProcess7"/>
    <dgm:cxn modelId="{35656DB1-C515-4F3F-88D4-E36E2F8D29D1}" type="presParOf" srcId="{2ED83CCB-D94D-44DA-94B3-00034A9D4678}" destId="{2E8CD919-BE24-470E-8426-696E6143F746}" srcOrd="0" destOrd="0" presId="urn:microsoft.com/office/officeart/2005/8/layout/hProcess7"/>
    <dgm:cxn modelId="{7BC00271-EF3B-41AB-BC57-9E0F8FB0526F}" type="presParOf" srcId="{2ED83CCB-D94D-44DA-94B3-00034A9D4678}" destId="{B127FFE9-BB9B-4364-9B3D-BF7BD7CA66C8}" srcOrd="1" destOrd="0" presId="urn:microsoft.com/office/officeart/2005/8/layout/hProcess7"/>
    <dgm:cxn modelId="{B5AE61EA-AD17-4003-86F2-9952D7BD45AE}" type="presParOf" srcId="{2ED83CCB-D94D-44DA-94B3-00034A9D4678}" destId="{7E9B9807-3EE2-4F2E-8F17-18E74C73DA63}" srcOrd="2" destOrd="0" presId="urn:microsoft.com/office/officeart/2005/8/layout/hProcess7"/>
    <dgm:cxn modelId="{6E76FD9E-8599-41F2-B5FD-FDD202039101}" type="presParOf" srcId="{C7F3458B-4BAA-479F-819E-8444D461D89E}" destId="{3E5FF766-37AA-4946-9079-67A00A8CE839}" srcOrd="3" destOrd="0" presId="urn:microsoft.com/office/officeart/2005/8/layout/hProcess7"/>
    <dgm:cxn modelId="{D837E33F-808D-4C74-A5DA-546125C06A1D}" type="presParOf" srcId="{C7F3458B-4BAA-479F-819E-8444D461D89E}" destId="{DD0AB414-60E4-4252-AE2C-414FC4D9E3AD}" srcOrd="4" destOrd="0" presId="urn:microsoft.com/office/officeart/2005/8/layout/hProcess7"/>
    <dgm:cxn modelId="{8BC780F2-6BA5-4505-92AA-6166DE48F571}" type="presParOf" srcId="{DD0AB414-60E4-4252-AE2C-414FC4D9E3AD}" destId="{5BC0711C-2E0C-42D4-9C26-9AA5E8E93952}" srcOrd="0" destOrd="0" presId="urn:microsoft.com/office/officeart/2005/8/layout/hProcess7"/>
    <dgm:cxn modelId="{05557B4C-23D9-47D5-A6C5-C54FC849337D}" type="presParOf" srcId="{DD0AB414-60E4-4252-AE2C-414FC4D9E3AD}" destId="{D32E4A52-DB16-4E26-9C1A-38CE4D0F6A64}" srcOrd="1" destOrd="0" presId="urn:microsoft.com/office/officeart/2005/8/layout/hProcess7"/>
    <dgm:cxn modelId="{9D0DF32C-AF5A-4237-8E93-795A67031F58}" type="presParOf" srcId="{DD0AB414-60E4-4252-AE2C-414FC4D9E3AD}" destId="{F99DA37D-964A-4586-8BB2-7CBD9FBAC2E2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1E54DE-39DA-4F14-A8A4-80B3335ADA71}">
      <dsp:nvSpPr>
        <dsp:cNvPr id="0" name=""/>
        <dsp:cNvSpPr/>
      </dsp:nvSpPr>
      <dsp:spPr>
        <a:xfrm>
          <a:off x="0" y="0"/>
          <a:ext cx="2181336" cy="2686235"/>
        </a:xfrm>
        <a:prstGeom prst="roundRect">
          <a:avLst>
            <a:gd name="adj" fmla="val 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4577" rIns="57785" bIns="0" numCol="1" spcCol="1270" anchor="t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300" kern="1200" dirty="0" smtClean="0">
              <a:solidFill>
                <a:srgbClr val="FF0000"/>
              </a:solidFill>
            </a:rPr>
            <a:t>Закон за общинските бюджети</a:t>
          </a:r>
          <a:r>
            <a:rPr lang="bg-BG" sz="1300" kern="1200" dirty="0" smtClean="0"/>
            <a:t> </a:t>
          </a:r>
          <a:r>
            <a:rPr lang="bg-BG" sz="1300" kern="1200" dirty="0"/>
            <a:t>(отменен)</a:t>
          </a:r>
        </a:p>
      </dsp:txBody>
      <dsp:txXfrm rot="16200000">
        <a:off x="-883222" y="883222"/>
        <a:ext cx="2202712" cy="436267"/>
      </dsp:txXfrm>
    </dsp:sp>
    <dsp:sp modelId="{5D90AAAB-F0A8-4012-B925-C851E304A53E}">
      <dsp:nvSpPr>
        <dsp:cNvPr id="0" name=""/>
        <dsp:cNvSpPr/>
      </dsp:nvSpPr>
      <dsp:spPr>
        <a:xfrm>
          <a:off x="573827" y="0"/>
          <a:ext cx="1625095" cy="268623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0" i="0" u="none" kern="1200" dirty="0"/>
            <a:t>в интерес на местната общност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0" i="0" u="none" kern="1200" dirty="0" smtClean="0"/>
            <a:t>законосъобразност </a:t>
          </a:r>
          <a:endParaRPr lang="bg-BG" sz="1400" b="0" i="0" u="none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/>
            <a:t> </a:t>
          </a:r>
          <a:r>
            <a:rPr lang="bg-BG" sz="1400" b="0" i="0" u="none" kern="1200" dirty="0"/>
            <a:t>целесъобразност</a:t>
          </a:r>
          <a:r>
            <a:rPr lang="bg-BG" sz="1400" kern="1200" dirty="0"/>
            <a:t> 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0" i="0" u="none" kern="1200" dirty="0"/>
            <a:t>ефективност</a:t>
          </a:r>
          <a:r>
            <a:rPr lang="bg-BG" sz="1400" kern="1200" dirty="0"/>
            <a:t> 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0" i="0" u="none" kern="1200" dirty="0"/>
            <a:t>ефикасност</a:t>
          </a:r>
          <a:r>
            <a:rPr lang="bg-BG" sz="1400" kern="1200" dirty="0"/>
            <a:t>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i="0" u="none" kern="1200" dirty="0">
              <a:solidFill>
                <a:srgbClr val="FF0000"/>
              </a:solidFill>
            </a:rPr>
            <a:t>публичнос</a:t>
          </a:r>
          <a:r>
            <a:rPr lang="bg-BG" sz="1200" b="1" i="0" u="none" kern="1200" dirty="0">
              <a:solidFill>
                <a:srgbClr val="FF0000"/>
              </a:solidFill>
            </a:rPr>
            <a:t>т</a:t>
          </a:r>
          <a:r>
            <a:rPr lang="bg-BG" sz="1200" b="1" kern="1200" dirty="0">
              <a:solidFill>
                <a:srgbClr val="FF0000"/>
              </a:solidFill>
            </a:rPr>
            <a:t> </a:t>
          </a:r>
        </a:p>
      </dsp:txBody>
      <dsp:txXfrm>
        <a:off x="573827" y="0"/>
        <a:ext cx="1625095" cy="2686235"/>
      </dsp:txXfrm>
    </dsp:sp>
    <dsp:sp modelId="{5BC0711C-2E0C-42D4-9C26-9AA5E8E93952}">
      <dsp:nvSpPr>
        <dsp:cNvPr id="0" name=""/>
        <dsp:cNvSpPr/>
      </dsp:nvSpPr>
      <dsp:spPr>
        <a:xfrm>
          <a:off x="2362500" y="0"/>
          <a:ext cx="2060402" cy="2686235"/>
        </a:xfrm>
        <a:prstGeom prst="roundRect">
          <a:avLst>
            <a:gd name="adj" fmla="val 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4577" rIns="57785" bIns="0" numCol="1" spcCol="1270" anchor="t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300" b="1" kern="1200" dirty="0" smtClean="0">
              <a:solidFill>
                <a:srgbClr val="FF0000"/>
              </a:solidFill>
            </a:rPr>
            <a:t>Закон за публичните финанси</a:t>
          </a:r>
          <a:endParaRPr lang="bg-BG" sz="1300" kern="1200" dirty="0"/>
        </a:p>
      </dsp:txBody>
      <dsp:txXfrm rot="16200000">
        <a:off x="1467183" y="895316"/>
        <a:ext cx="2202712" cy="412080"/>
      </dsp:txXfrm>
    </dsp:sp>
    <dsp:sp modelId="{B127FFE9-BB9B-4364-9B3D-BF7BD7CA66C8}">
      <dsp:nvSpPr>
        <dsp:cNvPr id="0" name=""/>
        <dsp:cNvSpPr/>
      </dsp:nvSpPr>
      <dsp:spPr>
        <a:xfrm rot="5400000">
          <a:off x="2166438" y="1996228"/>
          <a:ext cx="394651" cy="611806"/>
        </a:xfrm>
        <a:prstGeom prst="flowChartExtract">
          <a:avLst/>
        </a:prstGeom>
        <a:solidFill>
          <a:srgbClr val="FF0000"/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9DA37D-964A-4586-8BB2-7CBD9FBAC2E2}">
      <dsp:nvSpPr>
        <dsp:cNvPr id="0" name=""/>
        <dsp:cNvSpPr/>
      </dsp:nvSpPr>
      <dsp:spPr>
        <a:xfrm>
          <a:off x="2920908" y="0"/>
          <a:ext cx="1534999" cy="268623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0" i="0" u="none" kern="1200" dirty="0"/>
            <a:t>всеобхватност</a:t>
          </a:r>
          <a:endParaRPr lang="bg-BG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0" i="0" u="none" kern="1200"/>
            <a:t>отчетност и отговорност </a:t>
          </a:r>
          <a:endParaRPr lang="bg-BG" sz="1400" kern="120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0" i="0" u="none" kern="1200"/>
            <a:t>адекватност</a:t>
          </a:r>
          <a:endParaRPr lang="bg-BG" sz="1400" kern="120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0" i="0" u="none" kern="1200"/>
            <a:t>икономичност</a:t>
          </a:r>
          <a:endParaRPr lang="bg-BG" sz="1400" kern="120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0" i="0" u="none" kern="1200"/>
            <a:t>ефикасност</a:t>
          </a:r>
          <a:endParaRPr lang="bg-BG" sz="1400" kern="120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0" i="0" u="none" kern="1200"/>
            <a:t>ефективност</a:t>
          </a:r>
          <a:endParaRPr lang="bg-BG" sz="1400" kern="120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i="0" u="none" kern="1200">
              <a:solidFill>
                <a:srgbClr val="FF0000"/>
              </a:solidFill>
            </a:rPr>
            <a:t>прозрачност</a:t>
          </a:r>
          <a:endParaRPr lang="bg-BG" sz="1400" b="1" kern="120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0" i="0" u="none" kern="1200"/>
            <a:t>устойчивост</a:t>
          </a:r>
          <a:endParaRPr lang="bg-BG" sz="1400" kern="120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0" i="0" u="none" kern="1200"/>
            <a:t>законосъобразност</a:t>
          </a:r>
          <a:endParaRPr lang="bg-BG" sz="1400" kern="1200"/>
        </a:p>
      </dsp:txBody>
      <dsp:txXfrm>
        <a:off x="2920908" y="0"/>
        <a:ext cx="1534999" cy="2686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D0E592E-E8C4-461E-8566-AFE147FF5B27}" type="datetimeFigureOut">
              <a:rPr lang="bg-BG"/>
              <a:pPr>
                <a:defRPr/>
              </a:pPr>
              <a:t>20.11.2015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noProof="0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noProof="0" smtClean="0"/>
              <a:t>Второ ниво</a:t>
            </a:r>
          </a:p>
          <a:p>
            <a:pPr lvl="2"/>
            <a:r>
              <a:rPr lang="bg-BG" noProof="0" smtClean="0"/>
              <a:t>Трето ниво</a:t>
            </a:r>
          </a:p>
          <a:p>
            <a:pPr lvl="3"/>
            <a:r>
              <a:rPr lang="bg-BG" noProof="0" smtClean="0"/>
              <a:t>Четвърто ниво</a:t>
            </a:r>
          </a:p>
          <a:p>
            <a:pPr lvl="4"/>
            <a:r>
              <a:rPr lang="bg-BG" noProof="0" smtClean="0"/>
              <a:t>Пето ниво</a:t>
            </a:r>
            <a:endParaRPr lang="bg-BG" noProof="0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D13A7D2-B2A7-42F2-BECC-DA92D173811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83802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DAE25-9A4D-4D8C-B5AE-5D540D47EC81}" type="datetimeFigureOut">
              <a:rPr lang="bg-BG"/>
              <a:pPr>
                <a:defRPr/>
              </a:pPr>
              <a:t>20.11.2015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9102A-D74A-4A62-AF25-86607434629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982D3-FFDD-43AD-998B-B1DFF20CD2C7}" type="datetimeFigureOut">
              <a:rPr lang="bg-BG"/>
              <a:pPr>
                <a:defRPr/>
              </a:pPr>
              <a:t>20.11.2015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16CAC-38F6-4DCF-A309-7E0DE17A4CE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D818F-DE48-417D-9FD2-D53D1C1A63B7}" type="datetimeFigureOut">
              <a:rPr lang="bg-BG"/>
              <a:pPr>
                <a:defRPr/>
              </a:pPr>
              <a:t>20.11.2015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84203-79DC-4628-B541-15925344983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D7B1E-4460-4B94-85A1-065EEE51943E}" type="datetimeFigureOut">
              <a:rPr lang="bg-BG"/>
              <a:pPr>
                <a:defRPr/>
              </a:pPr>
              <a:t>20.11.2015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9F2D4-E3A7-48F7-87E4-52CCF1DBCDF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E1572-1749-48AA-BD96-2BDC22048FDE}" type="datetimeFigureOut">
              <a:rPr lang="bg-BG"/>
              <a:pPr>
                <a:defRPr/>
              </a:pPr>
              <a:t>20.11.2015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47F9E-339E-42DB-AECE-A26D526AF3D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D6CF0-D82B-4A08-B979-B680C1CDEBB0}" type="datetimeFigureOut">
              <a:rPr lang="bg-BG"/>
              <a:pPr>
                <a:defRPr/>
              </a:pPr>
              <a:t>20.11.2015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FC901-7ABB-45FC-B97B-70C8BADE1D5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9AEA4-5DD6-43EB-AE16-4267E43937A3}" type="datetimeFigureOut">
              <a:rPr lang="bg-BG"/>
              <a:pPr>
                <a:defRPr/>
              </a:pPr>
              <a:t>20.11.2015 г.</a:t>
            </a:fld>
            <a:endParaRPr lang="bg-BG"/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93CA7-B846-43D3-98A1-50BCC37DB61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F2483-E9C5-42CE-AF51-54E6F15C314F}" type="datetimeFigureOut">
              <a:rPr lang="bg-BG"/>
              <a:pPr>
                <a:defRPr/>
              </a:pPr>
              <a:t>20.11.2015 г.</a:t>
            </a:fld>
            <a:endParaRPr lang="bg-BG"/>
          </a:p>
        </p:txBody>
      </p:sp>
      <p:sp>
        <p:nvSpPr>
          <p:cNvPr id="8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F2A57-714D-4713-953F-6705D742BDA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40C61-EA2C-480A-A6BE-30211B4EC5C6}" type="datetimeFigureOut">
              <a:rPr lang="bg-BG"/>
              <a:pPr>
                <a:defRPr/>
              </a:pPr>
              <a:t>20.11.2015 г.</a:t>
            </a:fld>
            <a:endParaRPr lang="bg-BG"/>
          </a:p>
        </p:txBody>
      </p:sp>
      <p:sp>
        <p:nvSpPr>
          <p:cNvPr id="4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E4D9B-13CA-43C9-9029-7C83735FFB6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9059B-8E99-4AAB-A21A-5F0F9266C5AE}" type="datetimeFigureOut">
              <a:rPr lang="bg-BG"/>
              <a:pPr>
                <a:defRPr/>
              </a:pPr>
              <a:t>20.11.2015 г.</a:t>
            </a:fld>
            <a:endParaRPr lang="bg-BG"/>
          </a:p>
        </p:txBody>
      </p:sp>
      <p:sp>
        <p:nvSpPr>
          <p:cNvPr id="3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F441D-00F4-46D4-B413-1DE15831933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B02D0-85CE-4A9C-B643-28F61DEADFF0}" type="datetimeFigureOut">
              <a:rPr lang="bg-BG"/>
              <a:pPr>
                <a:defRPr/>
              </a:pPr>
              <a:t>20.11.2015 г.</a:t>
            </a:fld>
            <a:endParaRPr lang="bg-BG"/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F87A1-41DA-442F-892C-53850A66ECA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108D2-7821-4B0A-A429-6FD10895B4AB}" type="datetimeFigureOut">
              <a:rPr lang="bg-BG"/>
              <a:pPr>
                <a:defRPr/>
              </a:pPr>
              <a:t>20.11.2015 г.</a:t>
            </a:fld>
            <a:endParaRPr lang="bg-BG"/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208F7-7664-4B34-A35E-175C4E607B7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Контейнер за заглавие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Редакт. стил загл. образец</a:t>
            </a:r>
          </a:p>
        </p:txBody>
      </p:sp>
      <p:sp>
        <p:nvSpPr>
          <p:cNvPr id="1027" name="Текстов контейнер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CFF821-AEF7-4A7F-900F-019522662155}" type="datetimeFigureOut">
              <a:rPr lang="bg-BG"/>
              <a:pPr>
                <a:defRPr/>
              </a:pPr>
              <a:t>20.11.2015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D76491-74F0-46D6-810A-6E23A404161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18.jpg"/><Relationship Id="rId3" Type="http://schemas.openxmlformats.org/officeDocument/2006/relationships/image" Target="../media/image8.jpg"/><Relationship Id="rId7" Type="http://schemas.openxmlformats.org/officeDocument/2006/relationships/image" Target="../media/image12.jpeg"/><Relationship Id="rId12" Type="http://schemas.openxmlformats.org/officeDocument/2006/relationships/image" Target="../media/image1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11" Type="http://schemas.openxmlformats.org/officeDocument/2006/relationships/image" Target="../media/image16.jpeg"/><Relationship Id="rId5" Type="http://schemas.openxmlformats.org/officeDocument/2006/relationships/image" Target="../media/image10.JPG"/><Relationship Id="rId10" Type="http://schemas.openxmlformats.org/officeDocument/2006/relationships/image" Target="../media/image15.jpeg"/><Relationship Id="rId4" Type="http://schemas.openxmlformats.org/officeDocument/2006/relationships/image" Target="../media/image9.JPG"/><Relationship Id="rId9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amrb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524000" y="1384300"/>
            <a:ext cx="9144000" cy="221773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4900" b="1" i="1" dirty="0" smtClean="0">
                <a:latin typeface="+mn-lt"/>
              </a:rPr>
              <a:t>Публичност и прозрачност в местното самоуправление – ролята на НСОРБ</a:t>
            </a:r>
            <a:endParaRPr lang="bg-BG" b="1" i="1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lnSpcReduction="10000"/>
          </a:bodyPr>
          <a:lstStyle/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 smtClean="0"/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bg-BG" altLang="bg-BG" b="1" i="1" dirty="0" err="1" smtClean="0"/>
              <a:t>Ст.н.с</a:t>
            </a:r>
            <a:r>
              <a:rPr lang="bg-BG" altLang="bg-BG" b="1" i="1" dirty="0" smtClean="0"/>
              <a:t> д-р Гинка Чавдарова</a:t>
            </a:r>
            <a:endParaRPr lang="en-US" altLang="bg-BG" b="1" i="1" dirty="0" smtClean="0"/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bg-BG" altLang="bg-BG" b="1" i="1" dirty="0" smtClean="0"/>
              <a:t>Изпълнителен директор на Национално сдружение на общините в Република България</a:t>
            </a:r>
            <a:endParaRPr lang="bg-BG" altLang="bg-BG" b="1" i="1" dirty="0"/>
          </a:p>
        </p:txBody>
      </p:sp>
      <p:pic>
        <p:nvPicPr>
          <p:cNvPr id="14339" name="Picture 5" descr="Nsorb_300dpi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200" y="0"/>
            <a:ext cx="31877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Правоъгълник 4"/>
          <p:cNvSpPr>
            <a:spLocks noChangeArrowheads="1"/>
          </p:cNvSpPr>
          <p:nvPr/>
        </p:nvSpPr>
        <p:spPr bwMode="auto">
          <a:xfrm>
            <a:off x="6383338" y="5719763"/>
            <a:ext cx="6096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bg-BG" sz="1800" b="1"/>
              <a:t>19 ноември 2015 г. </a:t>
            </a:r>
            <a:r>
              <a:rPr lang="en-US" sz="1800" b="1"/>
              <a:t>, </a:t>
            </a:r>
            <a:r>
              <a:rPr lang="bg-BG" sz="1800" b="1"/>
              <a:t>София хотел Балкан.</a:t>
            </a:r>
            <a:br>
              <a:rPr lang="bg-BG" sz="1800" b="1"/>
            </a:br>
            <a:endParaRPr lang="bg-BG" sz="180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795010" y="182245"/>
            <a:ext cx="5558790" cy="560705"/>
          </a:xfrm>
        </p:spPr>
        <p:txBody>
          <a:bodyPr/>
          <a:lstStyle/>
          <a:p>
            <a:pPr algn="r"/>
            <a:r>
              <a:rPr lang="bg-BG" i="1" dirty="0" smtClean="0"/>
              <a:t>Вместо заключение …</a:t>
            </a:r>
            <a:endParaRPr lang="bg-BG" i="1" dirty="0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5381460" y="991236"/>
            <a:ext cx="6688620" cy="5185728"/>
          </a:xfrm>
        </p:spPr>
        <p:txBody>
          <a:bodyPr/>
          <a:lstStyle/>
          <a:p>
            <a:pPr marL="0" indent="0">
              <a:buNone/>
            </a:pPr>
            <a:r>
              <a:rPr lang="bg-BG" b="1" dirty="0" smtClean="0">
                <a:solidFill>
                  <a:srgbClr val="003300"/>
                </a:solidFill>
              </a:rPr>
              <a:t>Важно е да</a:t>
            </a:r>
          </a:p>
          <a:p>
            <a:r>
              <a:rPr lang="bg-BG" dirty="0" smtClean="0"/>
              <a:t>сме отворени към критичния поглед и контрол</a:t>
            </a:r>
          </a:p>
          <a:p>
            <a:r>
              <a:rPr lang="bg-BG" dirty="0" smtClean="0"/>
              <a:t>приемаме одита като средство за подобряване на дейността ни </a:t>
            </a:r>
          </a:p>
          <a:p>
            <a:r>
              <a:rPr lang="bg-BG" dirty="0" smtClean="0"/>
              <a:t>изискваме отговорност и противодействие на корупцията</a:t>
            </a:r>
          </a:p>
          <a:p>
            <a:pPr marL="0" indent="0">
              <a:buNone/>
            </a:pPr>
            <a:r>
              <a:rPr lang="bg-BG" b="1" dirty="0" smtClean="0">
                <a:solidFill>
                  <a:srgbClr val="003300"/>
                </a:solidFill>
              </a:rPr>
              <a:t>Защото: </a:t>
            </a:r>
          </a:p>
          <a:p>
            <a:r>
              <a:rPr lang="bg-BG" dirty="0" smtClean="0"/>
              <a:t>така можем да осигурим по-ефективно управление на публичните ресурси и по-добър живот на нашите граждани.</a:t>
            </a:r>
            <a:endParaRPr lang="bg-BG" dirty="0"/>
          </a:p>
        </p:txBody>
      </p:sp>
      <p:pic>
        <p:nvPicPr>
          <p:cNvPr id="5" name="Picture 5" descr="Nsorb_300dpi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23963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Контейнер за съдържание 11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84329">
            <a:off x="253944" y="557505"/>
            <a:ext cx="2901440" cy="21760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Картина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10383">
            <a:off x="3114131" y="535833"/>
            <a:ext cx="2117990" cy="14940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Картина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45" y="2095488"/>
            <a:ext cx="3124200" cy="2343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Картина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630625">
            <a:off x="143959" y="4709160"/>
            <a:ext cx="1365622" cy="1862410"/>
          </a:xfrm>
          <a:prstGeom prst="rect">
            <a:avLst/>
          </a:prstGeom>
        </p:spPr>
      </p:pic>
      <p:pic>
        <p:nvPicPr>
          <p:cNvPr id="16" name="Picture 6" descr="3_K1_Kompetentnosti i pravomoshtiq na danychnata administraciq1 copy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71078">
            <a:off x="1114551" y="4977359"/>
            <a:ext cx="1248406" cy="1508080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9" descr="16_K1_Uprawlenie na otpadycite i opazwane na okolnata sreda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18890">
            <a:off x="1900072" y="5324787"/>
            <a:ext cx="982519" cy="136862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1" descr="12_K1_Ustroistwo na teritoriqta1 copy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2553">
            <a:off x="2594393" y="5109095"/>
            <a:ext cx="1112008" cy="1552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15_K1_Uprawlenie na wodite i ekologiqta1 copy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45219">
            <a:off x="3474473" y="5585299"/>
            <a:ext cx="849475" cy="1183330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7" descr="7_K1_Energien menidjmynt na obshtinite1 copy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844" y="5869596"/>
            <a:ext cx="689237" cy="960093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2_K2_Sozialnite uslugi_potrebnosti i wyzmojnosti na obshtinite1 copy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0132">
            <a:off x="5025927" y="5974465"/>
            <a:ext cx="688710" cy="78794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Картина 2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09565">
            <a:off x="2880815" y="3295582"/>
            <a:ext cx="2307423" cy="17283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31329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14526"/>
            <a:ext cx="8229600" cy="3027363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endParaRPr lang="ru-RU" altLang="bg-BG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ru-RU" altLang="bg-BG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Благодаря за </a:t>
            </a:r>
            <a:r>
              <a:rPr lang="ru-RU" altLang="bg-BG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вниманието</a:t>
            </a:r>
            <a:r>
              <a:rPr lang="ru-RU" altLang="bg-BG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!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ru-RU" altLang="bg-BG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2"/>
              </a:rPr>
              <a:t>http://www.namrb.org</a:t>
            </a:r>
            <a:r>
              <a:rPr lang="ru-RU" altLang="bg-BG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endParaRPr lang="bg-BG" altLang="bg-BG" b="1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12646" name="Picture 6" descr="Nsorb_300dpi"/>
          <p:cNvPicPr>
            <a:picLocks noGrp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48164" y="381000"/>
            <a:ext cx="3495675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49" name="Picture 9" descr="header_middle_righ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679"/>
          <a:stretch>
            <a:fillRect/>
          </a:stretch>
        </p:blipFill>
        <p:spPr bwMode="auto">
          <a:xfrm>
            <a:off x="5016501" y="5419726"/>
            <a:ext cx="169227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19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>
          <a:xfrm>
            <a:off x="2831632" y="201007"/>
            <a:ext cx="6691411" cy="354330"/>
          </a:xfrm>
          <a:gradFill rotWithShape="1">
            <a:gsLst>
              <a:gs pos="0">
                <a:srgbClr val="FFFFFF"/>
              </a:gs>
              <a:gs pos="50000">
                <a:srgbClr val="FBFBFB"/>
              </a:gs>
              <a:gs pos="100000">
                <a:srgbClr val="D0D0D0"/>
              </a:gs>
            </a:gsLst>
            <a:lin ang="5400000"/>
          </a:gradFill>
          <a:ln/>
        </p:spPr>
        <p:txBody>
          <a:bodyPr/>
          <a:lstStyle/>
          <a:p>
            <a:pPr algn="ctr"/>
            <a:r>
              <a:rPr lang="bg-BG" sz="4000" b="1" dirty="0" smtClean="0"/>
              <a:t>Принципни (</a:t>
            </a:r>
            <a:r>
              <a:rPr lang="bg-BG" sz="4000" b="1" i="1" dirty="0" smtClean="0">
                <a:solidFill>
                  <a:srgbClr val="FF0000"/>
                </a:solidFill>
              </a:rPr>
              <a:t>не</a:t>
            </a:r>
            <a:r>
              <a:rPr lang="bg-BG" sz="4000" b="1" dirty="0" smtClean="0"/>
              <a:t>)съответствия</a:t>
            </a:r>
          </a:p>
        </p:txBody>
      </p:sp>
      <p:pic>
        <p:nvPicPr>
          <p:cNvPr id="43012" name="Picture 5" descr="Nsorb_300dpi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23963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Групиране 6"/>
          <p:cNvGrpSpPr/>
          <p:nvPr/>
        </p:nvGrpSpPr>
        <p:grpSpPr>
          <a:xfrm>
            <a:off x="297180" y="948690"/>
            <a:ext cx="11727179" cy="5783580"/>
            <a:chOff x="0" y="0"/>
            <a:chExt cx="8086724" cy="4870547"/>
          </a:xfrm>
        </p:grpSpPr>
        <p:sp>
          <p:nvSpPr>
            <p:cNvPr id="8" name="Свободна форма 7"/>
            <p:cNvSpPr/>
            <p:nvPr/>
          </p:nvSpPr>
          <p:spPr>
            <a:xfrm>
              <a:off x="4800600" y="3264351"/>
              <a:ext cx="3286124" cy="1574618"/>
            </a:xfrm>
            <a:custGeom>
              <a:avLst/>
              <a:gdLst>
                <a:gd name="connsiteX0" fmla="*/ 0 w 3498538"/>
                <a:gd name="connsiteY0" fmla="*/ 157462 h 1574618"/>
                <a:gd name="connsiteX1" fmla="*/ 157462 w 3498538"/>
                <a:gd name="connsiteY1" fmla="*/ 0 h 1574618"/>
                <a:gd name="connsiteX2" fmla="*/ 3341076 w 3498538"/>
                <a:gd name="connsiteY2" fmla="*/ 0 h 1574618"/>
                <a:gd name="connsiteX3" fmla="*/ 3498538 w 3498538"/>
                <a:gd name="connsiteY3" fmla="*/ 157462 h 1574618"/>
                <a:gd name="connsiteX4" fmla="*/ 3498538 w 3498538"/>
                <a:gd name="connsiteY4" fmla="*/ 1417156 h 1574618"/>
                <a:gd name="connsiteX5" fmla="*/ 3341076 w 3498538"/>
                <a:gd name="connsiteY5" fmla="*/ 1574618 h 1574618"/>
                <a:gd name="connsiteX6" fmla="*/ 157462 w 3498538"/>
                <a:gd name="connsiteY6" fmla="*/ 1574618 h 1574618"/>
                <a:gd name="connsiteX7" fmla="*/ 0 w 3498538"/>
                <a:gd name="connsiteY7" fmla="*/ 1417156 h 1574618"/>
                <a:gd name="connsiteX8" fmla="*/ 0 w 3498538"/>
                <a:gd name="connsiteY8" fmla="*/ 157462 h 15746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98538" h="1574618">
                  <a:moveTo>
                    <a:pt x="0" y="157462"/>
                  </a:moveTo>
                  <a:cubicBezTo>
                    <a:pt x="0" y="70498"/>
                    <a:pt x="70498" y="0"/>
                    <a:pt x="157462" y="0"/>
                  </a:cubicBezTo>
                  <a:lnTo>
                    <a:pt x="3341076" y="0"/>
                  </a:lnTo>
                  <a:cubicBezTo>
                    <a:pt x="3428040" y="0"/>
                    <a:pt x="3498538" y="70498"/>
                    <a:pt x="3498538" y="157462"/>
                  </a:cubicBezTo>
                  <a:lnTo>
                    <a:pt x="3498538" y="1417156"/>
                  </a:lnTo>
                  <a:cubicBezTo>
                    <a:pt x="3498538" y="1504120"/>
                    <a:pt x="3428040" y="1574618"/>
                    <a:pt x="3341076" y="1574618"/>
                  </a:cubicBezTo>
                  <a:lnTo>
                    <a:pt x="157462" y="1574618"/>
                  </a:lnTo>
                  <a:cubicBezTo>
                    <a:pt x="70498" y="1574618"/>
                    <a:pt x="0" y="1504120"/>
                    <a:pt x="0" y="1417156"/>
                  </a:cubicBezTo>
                  <a:lnTo>
                    <a:pt x="0" y="157462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18441" tIns="462534" rIns="68879" bIns="68879" numCol="1" spcCol="1270" anchor="t" anchorCtr="0">
              <a:noAutofit/>
            </a:bodyPr>
            <a:lstStyle>
              <a:lvl1pPr marL="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200150" lvl="3" indent="-2857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q"/>
              </a:pPr>
              <a:r>
                <a:rPr lang="bg-BG" sz="1600" b="0" i="0" u="none" kern="1200" dirty="0" smtClean="0"/>
                <a:t>законосъобразност</a:t>
              </a:r>
              <a:endParaRPr lang="bg-BG" sz="1600" dirty="0"/>
            </a:p>
            <a:p>
              <a:pPr marL="1200150" lvl="3" indent="-2857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q"/>
              </a:pPr>
              <a:r>
                <a:rPr lang="bg-BG" sz="1600" b="0" i="0" u="none" kern="1200" dirty="0" smtClean="0"/>
                <a:t>добро </a:t>
              </a:r>
              <a:r>
                <a:rPr lang="bg-BG" sz="1600" b="0" i="0" u="none" kern="1200" dirty="0"/>
                <a:t>финансово </a:t>
              </a:r>
              <a:r>
                <a:rPr lang="bg-BG" sz="1600" b="0" i="0" u="none" kern="1200" dirty="0" smtClean="0"/>
                <a:t>управление</a:t>
              </a:r>
              <a:endParaRPr lang="bg-BG" sz="1600" dirty="0"/>
            </a:p>
            <a:p>
              <a:pPr marL="1200150" lvl="3" indent="-2857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q"/>
              </a:pPr>
              <a:r>
                <a:rPr lang="bg-BG" sz="1600" b="1" i="0" u="none" kern="1200" dirty="0" smtClean="0">
                  <a:solidFill>
                    <a:srgbClr val="FF0000"/>
                  </a:solidFill>
                </a:rPr>
                <a:t>прозрачност</a:t>
              </a:r>
              <a:endParaRPr lang="bg-BG" sz="1600" b="1" kern="1200" dirty="0">
                <a:solidFill>
                  <a:srgbClr val="FF0000"/>
                </a:solidFill>
              </a:endParaRPr>
            </a:p>
          </p:txBody>
        </p:sp>
        <p:sp>
          <p:nvSpPr>
            <p:cNvPr id="9" name="Свободна форма 8"/>
            <p:cNvSpPr/>
            <p:nvPr/>
          </p:nvSpPr>
          <p:spPr>
            <a:xfrm>
              <a:off x="0" y="3294731"/>
              <a:ext cx="3638124" cy="1575816"/>
            </a:xfrm>
            <a:custGeom>
              <a:avLst/>
              <a:gdLst>
                <a:gd name="connsiteX0" fmla="*/ 0 w 3638124"/>
                <a:gd name="connsiteY0" fmla="*/ 157582 h 1575816"/>
                <a:gd name="connsiteX1" fmla="*/ 157582 w 3638124"/>
                <a:gd name="connsiteY1" fmla="*/ 0 h 1575816"/>
                <a:gd name="connsiteX2" fmla="*/ 3480542 w 3638124"/>
                <a:gd name="connsiteY2" fmla="*/ 0 h 1575816"/>
                <a:gd name="connsiteX3" fmla="*/ 3638124 w 3638124"/>
                <a:gd name="connsiteY3" fmla="*/ 157582 h 1575816"/>
                <a:gd name="connsiteX4" fmla="*/ 3638124 w 3638124"/>
                <a:gd name="connsiteY4" fmla="*/ 1418234 h 1575816"/>
                <a:gd name="connsiteX5" fmla="*/ 3480542 w 3638124"/>
                <a:gd name="connsiteY5" fmla="*/ 1575816 h 1575816"/>
                <a:gd name="connsiteX6" fmla="*/ 157582 w 3638124"/>
                <a:gd name="connsiteY6" fmla="*/ 1575816 h 1575816"/>
                <a:gd name="connsiteX7" fmla="*/ 0 w 3638124"/>
                <a:gd name="connsiteY7" fmla="*/ 1418234 h 1575816"/>
                <a:gd name="connsiteX8" fmla="*/ 0 w 3638124"/>
                <a:gd name="connsiteY8" fmla="*/ 157582 h 1575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38124" h="1575816">
                  <a:moveTo>
                    <a:pt x="0" y="157582"/>
                  </a:moveTo>
                  <a:cubicBezTo>
                    <a:pt x="0" y="70552"/>
                    <a:pt x="70552" y="0"/>
                    <a:pt x="157582" y="0"/>
                  </a:cubicBezTo>
                  <a:lnTo>
                    <a:pt x="3480542" y="0"/>
                  </a:lnTo>
                  <a:cubicBezTo>
                    <a:pt x="3567572" y="0"/>
                    <a:pt x="3638124" y="70552"/>
                    <a:pt x="3638124" y="157582"/>
                  </a:cubicBezTo>
                  <a:lnTo>
                    <a:pt x="3638124" y="1418234"/>
                  </a:lnTo>
                  <a:cubicBezTo>
                    <a:pt x="3638124" y="1505264"/>
                    <a:pt x="3567572" y="1575816"/>
                    <a:pt x="3480542" y="1575816"/>
                  </a:cubicBezTo>
                  <a:lnTo>
                    <a:pt x="157582" y="1575816"/>
                  </a:lnTo>
                  <a:cubicBezTo>
                    <a:pt x="70552" y="1575816"/>
                    <a:pt x="0" y="1505264"/>
                    <a:pt x="0" y="1418234"/>
                  </a:cubicBezTo>
                  <a:lnTo>
                    <a:pt x="0" y="157582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906" tIns="462860" rIns="1160343" bIns="68906" numCol="1" spcCol="1270" anchor="t" anchorCtr="0">
              <a:noAutofit/>
            </a:bodyPr>
            <a:lstStyle>
              <a:lvl1pPr marL="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85750" lvl="1" indent="-2857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q"/>
              </a:pPr>
              <a:r>
                <a:rPr lang="bg-BG" sz="1600" b="0" i="0" u="none" kern="1200" dirty="0"/>
                <a:t>независимост и </a:t>
              </a:r>
              <a:r>
                <a:rPr lang="bg-BG" sz="1600" b="0" i="0" u="none" kern="1200" dirty="0" smtClean="0"/>
                <a:t>обективност</a:t>
              </a:r>
              <a:endParaRPr lang="bg-BG" sz="1600" dirty="0"/>
            </a:p>
            <a:p>
              <a:pPr marL="285750" lvl="1" indent="-2857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q"/>
              </a:pPr>
              <a:r>
                <a:rPr lang="bg-BG" sz="1600" b="0" i="0" u="none" kern="1200" dirty="0" smtClean="0"/>
                <a:t>компетентност </a:t>
              </a:r>
              <a:r>
                <a:rPr lang="bg-BG" sz="1600" b="0" i="0" u="none" kern="1200" dirty="0"/>
                <a:t>и </a:t>
              </a:r>
              <a:r>
                <a:rPr lang="bg-BG" sz="1600" b="0" i="0" u="none" kern="1200" dirty="0" smtClean="0"/>
                <a:t>професионализъм</a:t>
              </a:r>
              <a:endParaRPr lang="bg-BG" sz="1600" dirty="0"/>
            </a:p>
            <a:p>
              <a:pPr marL="285750" lvl="1" indent="-2857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q"/>
              </a:pPr>
              <a:r>
                <a:rPr lang="bg-BG" sz="1600" b="0" i="0" u="none" kern="1200" smtClean="0"/>
                <a:t>почтеност </a:t>
              </a:r>
              <a:r>
                <a:rPr lang="bg-BG" sz="1600" b="0" i="0" u="none" kern="1200" dirty="0"/>
                <a:t>и поверителност</a:t>
              </a:r>
              <a:endParaRPr lang="bg-BG" sz="1600" kern="1200" dirty="0"/>
            </a:p>
          </p:txBody>
        </p:sp>
        <p:sp>
          <p:nvSpPr>
            <p:cNvPr id="10" name="Свободна форма 9"/>
            <p:cNvSpPr/>
            <p:nvPr/>
          </p:nvSpPr>
          <p:spPr>
            <a:xfrm>
              <a:off x="4627622" y="0"/>
              <a:ext cx="3373377" cy="1575816"/>
            </a:xfrm>
            <a:custGeom>
              <a:avLst/>
              <a:gdLst>
                <a:gd name="connsiteX0" fmla="*/ 0 w 3373377"/>
                <a:gd name="connsiteY0" fmla="*/ 157582 h 1575816"/>
                <a:gd name="connsiteX1" fmla="*/ 157582 w 3373377"/>
                <a:gd name="connsiteY1" fmla="*/ 0 h 1575816"/>
                <a:gd name="connsiteX2" fmla="*/ 3215795 w 3373377"/>
                <a:gd name="connsiteY2" fmla="*/ 0 h 1575816"/>
                <a:gd name="connsiteX3" fmla="*/ 3373377 w 3373377"/>
                <a:gd name="connsiteY3" fmla="*/ 157582 h 1575816"/>
                <a:gd name="connsiteX4" fmla="*/ 3373377 w 3373377"/>
                <a:gd name="connsiteY4" fmla="*/ 1418234 h 1575816"/>
                <a:gd name="connsiteX5" fmla="*/ 3215795 w 3373377"/>
                <a:gd name="connsiteY5" fmla="*/ 1575816 h 1575816"/>
                <a:gd name="connsiteX6" fmla="*/ 157582 w 3373377"/>
                <a:gd name="connsiteY6" fmla="*/ 1575816 h 1575816"/>
                <a:gd name="connsiteX7" fmla="*/ 0 w 3373377"/>
                <a:gd name="connsiteY7" fmla="*/ 1418234 h 1575816"/>
                <a:gd name="connsiteX8" fmla="*/ 0 w 3373377"/>
                <a:gd name="connsiteY8" fmla="*/ 157582 h 1575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73377" h="1575816">
                  <a:moveTo>
                    <a:pt x="0" y="157582"/>
                  </a:moveTo>
                  <a:cubicBezTo>
                    <a:pt x="0" y="70552"/>
                    <a:pt x="70552" y="0"/>
                    <a:pt x="157582" y="0"/>
                  </a:cubicBezTo>
                  <a:lnTo>
                    <a:pt x="3215795" y="0"/>
                  </a:lnTo>
                  <a:cubicBezTo>
                    <a:pt x="3302825" y="0"/>
                    <a:pt x="3373377" y="70552"/>
                    <a:pt x="3373377" y="157582"/>
                  </a:cubicBezTo>
                  <a:lnTo>
                    <a:pt x="3373377" y="1418234"/>
                  </a:lnTo>
                  <a:cubicBezTo>
                    <a:pt x="3373377" y="1505264"/>
                    <a:pt x="3302825" y="1575816"/>
                    <a:pt x="3215795" y="1575816"/>
                  </a:cubicBezTo>
                  <a:lnTo>
                    <a:pt x="157582" y="1575816"/>
                  </a:lnTo>
                  <a:cubicBezTo>
                    <a:pt x="70552" y="1575816"/>
                    <a:pt x="0" y="1505264"/>
                    <a:pt x="0" y="1418234"/>
                  </a:cubicBezTo>
                  <a:lnTo>
                    <a:pt x="0" y="157582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80919" tIns="68906" rIns="68906" bIns="462860" numCol="1" spcCol="1270" anchor="t" anchorCtr="0">
              <a:noAutofit/>
            </a:bodyPr>
            <a:lstStyle>
              <a:lvl1pPr marL="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635125" lvl="2" indent="-2857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q"/>
                <a:tabLst>
                  <a:tab pos="263525" algn="l"/>
                </a:tabLst>
              </a:pPr>
              <a:r>
                <a:rPr lang="bg-BG" sz="1600" b="0" i="0" u="none" kern="1200" dirty="0" smtClean="0"/>
                <a:t>законност</a:t>
              </a:r>
              <a:endParaRPr lang="bg-BG" sz="1600" dirty="0"/>
            </a:p>
            <a:p>
              <a:pPr marL="1635125" lvl="2" indent="-2857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q"/>
                <a:tabLst>
                  <a:tab pos="263525" algn="l"/>
                </a:tabLst>
              </a:pPr>
              <a:r>
                <a:rPr lang="bg-BG" sz="1600" b="0" i="0" u="none" kern="1200" dirty="0" smtClean="0"/>
                <a:t>обективност</a:t>
              </a:r>
              <a:endParaRPr lang="bg-BG" sz="1600" dirty="0"/>
            </a:p>
            <a:p>
              <a:pPr marL="1635125" lvl="2" indent="-2857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q"/>
                <a:tabLst>
                  <a:tab pos="263525" algn="l"/>
                </a:tabLst>
              </a:pPr>
              <a:r>
                <a:rPr lang="bg-BG" sz="1600" b="0" i="0" u="none" kern="1200" dirty="0" smtClean="0"/>
                <a:t>служебно начало</a:t>
              </a:r>
              <a:endParaRPr lang="bg-BG" sz="1600" dirty="0"/>
            </a:p>
            <a:p>
              <a:pPr marL="1635125" lvl="2" indent="-2857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q"/>
                <a:tabLst>
                  <a:tab pos="263525" algn="l"/>
                </a:tabLst>
              </a:pPr>
              <a:r>
                <a:rPr lang="bg-BG" sz="1600" b="0" i="0" u="none" kern="1200" dirty="0" smtClean="0"/>
                <a:t>конфиденциалност</a:t>
              </a:r>
              <a:endParaRPr lang="bg-BG" sz="1600" kern="1200" dirty="0"/>
            </a:p>
          </p:txBody>
        </p:sp>
        <p:sp>
          <p:nvSpPr>
            <p:cNvPr id="11" name="Свободна форма 10"/>
            <p:cNvSpPr/>
            <p:nvPr/>
          </p:nvSpPr>
          <p:spPr>
            <a:xfrm>
              <a:off x="0" y="0"/>
              <a:ext cx="3585506" cy="1628219"/>
            </a:xfrm>
            <a:custGeom>
              <a:avLst/>
              <a:gdLst>
                <a:gd name="connsiteX0" fmla="*/ 0 w 3585506"/>
                <a:gd name="connsiteY0" fmla="*/ 157582 h 1575816"/>
                <a:gd name="connsiteX1" fmla="*/ 157582 w 3585506"/>
                <a:gd name="connsiteY1" fmla="*/ 0 h 1575816"/>
                <a:gd name="connsiteX2" fmla="*/ 3427924 w 3585506"/>
                <a:gd name="connsiteY2" fmla="*/ 0 h 1575816"/>
                <a:gd name="connsiteX3" fmla="*/ 3585506 w 3585506"/>
                <a:gd name="connsiteY3" fmla="*/ 157582 h 1575816"/>
                <a:gd name="connsiteX4" fmla="*/ 3585506 w 3585506"/>
                <a:gd name="connsiteY4" fmla="*/ 1418234 h 1575816"/>
                <a:gd name="connsiteX5" fmla="*/ 3427924 w 3585506"/>
                <a:gd name="connsiteY5" fmla="*/ 1575816 h 1575816"/>
                <a:gd name="connsiteX6" fmla="*/ 157582 w 3585506"/>
                <a:gd name="connsiteY6" fmla="*/ 1575816 h 1575816"/>
                <a:gd name="connsiteX7" fmla="*/ 0 w 3585506"/>
                <a:gd name="connsiteY7" fmla="*/ 1418234 h 1575816"/>
                <a:gd name="connsiteX8" fmla="*/ 0 w 3585506"/>
                <a:gd name="connsiteY8" fmla="*/ 157582 h 1575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85506" h="1575816">
                  <a:moveTo>
                    <a:pt x="0" y="157582"/>
                  </a:moveTo>
                  <a:cubicBezTo>
                    <a:pt x="0" y="70552"/>
                    <a:pt x="70552" y="0"/>
                    <a:pt x="157582" y="0"/>
                  </a:cubicBezTo>
                  <a:lnTo>
                    <a:pt x="3427924" y="0"/>
                  </a:lnTo>
                  <a:cubicBezTo>
                    <a:pt x="3514954" y="0"/>
                    <a:pt x="3585506" y="70552"/>
                    <a:pt x="3585506" y="157582"/>
                  </a:cubicBezTo>
                  <a:lnTo>
                    <a:pt x="3585506" y="1418234"/>
                  </a:lnTo>
                  <a:cubicBezTo>
                    <a:pt x="3585506" y="1505264"/>
                    <a:pt x="3514954" y="1575816"/>
                    <a:pt x="3427924" y="1575816"/>
                  </a:cubicBezTo>
                  <a:lnTo>
                    <a:pt x="157582" y="1575816"/>
                  </a:lnTo>
                  <a:cubicBezTo>
                    <a:pt x="70552" y="1575816"/>
                    <a:pt x="0" y="1505264"/>
                    <a:pt x="0" y="1418234"/>
                  </a:cubicBezTo>
                  <a:lnTo>
                    <a:pt x="0" y="157582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906" tIns="68906" rIns="1144558" bIns="462860" numCol="1" spcCol="1270" anchor="t" anchorCtr="0">
              <a:noAutofit/>
            </a:bodyPr>
            <a:lstStyle>
              <a:lvl1pPr marL="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85750" lvl="1" indent="-2857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q"/>
              </a:pPr>
              <a:r>
                <a:rPr lang="bg-BG" sz="1600" b="0" i="0" u="none" kern="1200" dirty="0"/>
                <a:t>независимост, обективност и </a:t>
              </a:r>
              <a:r>
                <a:rPr lang="bg-BG" sz="1600" b="0" i="0" u="none" kern="1200" dirty="0" smtClean="0"/>
                <a:t>добросъвестност</a:t>
              </a:r>
              <a:endParaRPr lang="bg-BG" sz="1600" dirty="0"/>
            </a:p>
            <a:p>
              <a:pPr marL="285750" lvl="1" indent="-2857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q"/>
              </a:pPr>
              <a:r>
                <a:rPr lang="bg-BG" sz="1600" dirty="0" smtClean="0"/>
                <a:t>професионализъм</a:t>
              </a:r>
              <a:r>
                <a:rPr lang="bg-BG" sz="1600" dirty="0"/>
                <a:t>, почтеност и </a:t>
              </a:r>
              <a:r>
                <a:rPr lang="bg-BG" sz="1600" dirty="0" smtClean="0"/>
                <a:t>безпристрастност</a:t>
              </a:r>
              <a:endParaRPr lang="bg-BG" sz="1600" dirty="0"/>
            </a:p>
            <a:p>
              <a:pPr marL="285750" lvl="1" indent="-2857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q"/>
              </a:pPr>
              <a:r>
                <a:rPr lang="bg-BG" sz="1600" dirty="0" smtClean="0"/>
                <a:t>последователност </a:t>
              </a:r>
              <a:r>
                <a:rPr lang="bg-BG" sz="1600" dirty="0"/>
                <a:t>и </a:t>
              </a:r>
              <a:r>
                <a:rPr lang="bg-BG" sz="1600" dirty="0" smtClean="0"/>
                <a:t>предвидимост</a:t>
              </a:r>
              <a:endParaRPr lang="bg-BG" sz="1600" dirty="0"/>
            </a:p>
            <a:p>
              <a:pPr marL="285750" lvl="1" indent="-2857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q"/>
              </a:pPr>
              <a:r>
                <a:rPr lang="bg-BG" sz="1600" b="1" dirty="0" smtClean="0">
                  <a:solidFill>
                    <a:srgbClr val="FF0000"/>
                  </a:solidFill>
                </a:rPr>
                <a:t>публичност </a:t>
              </a:r>
              <a:r>
                <a:rPr lang="bg-BG" sz="1600" b="1" dirty="0">
                  <a:solidFill>
                    <a:srgbClr val="FF0000"/>
                  </a:solidFill>
                </a:rPr>
                <a:t>и </a:t>
              </a:r>
              <a:r>
                <a:rPr lang="bg-BG" sz="1600" b="1" dirty="0" smtClean="0">
                  <a:solidFill>
                    <a:srgbClr val="FF0000"/>
                  </a:solidFill>
                </a:rPr>
                <a:t>прозрачност</a:t>
              </a:r>
              <a:endParaRPr lang="bg-BG" sz="1600" b="1" dirty="0">
                <a:solidFill>
                  <a:srgbClr val="FF0000"/>
                </a:solidFill>
              </a:endParaRPr>
            </a:p>
            <a:p>
              <a:pPr marL="285750" lvl="1" indent="-2857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q"/>
              </a:pPr>
              <a:r>
                <a:rPr lang="bg-BG" sz="1600" dirty="0" smtClean="0"/>
                <a:t>доверие</a:t>
              </a:r>
              <a:r>
                <a:rPr lang="bg-BG" sz="1600" dirty="0"/>
                <a:t>, сътрудничество и конструктивност</a:t>
              </a:r>
            </a:p>
          </p:txBody>
        </p:sp>
        <p:sp>
          <p:nvSpPr>
            <p:cNvPr id="12" name="Свободна форма 11"/>
            <p:cNvSpPr/>
            <p:nvPr/>
          </p:nvSpPr>
          <p:spPr>
            <a:xfrm>
              <a:off x="2330374" y="291943"/>
              <a:ext cx="1228702" cy="1336276"/>
            </a:xfrm>
            <a:custGeom>
              <a:avLst/>
              <a:gdLst>
                <a:gd name="connsiteX0" fmla="*/ 0 w 1228702"/>
                <a:gd name="connsiteY0" fmla="*/ 1336276 h 1336276"/>
                <a:gd name="connsiteX1" fmla="*/ 1228702 w 1228702"/>
                <a:gd name="connsiteY1" fmla="*/ 0 h 1336276"/>
                <a:gd name="connsiteX2" fmla="*/ 1228702 w 1228702"/>
                <a:gd name="connsiteY2" fmla="*/ 1336276 h 1336276"/>
                <a:gd name="connsiteX3" fmla="*/ 0 w 1228702"/>
                <a:gd name="connsiteY3" fmla="*/ 1336276 h 1336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8702" h="1336276">
                  <a:moveTo>
                    <a:pt x="0" y="1336276"/>
                  </a:moveTo>
                  <a:cubicBezTo>
                    <a:pt x="0" y="598271"/>
                    <a:pt x="550109" y="0"/>
                    <a:pt x="1228702" y="0"/>
                  </a:cubicBezTo>
                  <a:lnTo>
                    <a:pt x="1228702" y="1336276"/>
                  </a:lnTo>
                  <a:lnTo>
                    <a:pt x="0" y="133627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73670" tIns="505178" rIns="113792" bIns="113792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b="1" kern="1200" dirty="0"/>
                <a:t>Сметна палата</a:t>
              </a:r>
            </a:p>
          </p:txBody>
        </p:sp>
        <p:sp>
          <p:nvSpPr>
            <p:cNvPr id="13" name="Свободна форма 12"/>
            <p:cNvSpPr/>
            <p:nvPr/>
          </p:nvSpPr>
          <p:spPr>
            <a:xfrm>
              <a:off x="4627622" y="241311"/>
              <a:ext cx="1190321" cy="1299409"/>
            </a:xfrm>
            <a:custGeom>
              <a:avLst/>
              <a:gdLst>
                <a:gd name="connsiteX0" fmla="*/ 0 w 1299409"/>
                <a:gd name="connsiteY0" fmla="*/ 1190321 h 1190321"/>
                <a:gd name="connsiteX1" fmla="*/ 1299409 w 1299409"/>
                <a:gd name="connsiteY1" fmla="*/ 0 h 1190321"/>
                <a:gd name="connsiteX2" fmla="*/ 1299409 w 1299409"/>
                <a:gd name="connsiteY2" fmla="*/ 1190321 h 1190321"/>
                <a:gd name="connsiteX3" fmla="*/ 0 w 1299409"/>
                <a:gd name="connsiteY3" fmla="*/ 1190321 h 1190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99409" h="1190321">
                  <a:moveTo>
                    <a:pt x="0" y="0"/>
                  </a:moveTo>
                  <a:cubicBezTo>
                    <a:pt x="717644" y="0"/>
                    <a:pt x="1299409" y="532925"/>
                    <a:pt x="1299409" y="1190321"/>
                  </a:cubicBezTo>
                  <a:lnTo>
                    <a:pt x="0" y="11903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92" tIns="494381" rIns="462429" bIns="113791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kern="1200" dirty="0" smtClean="0"/>
                <a:t>Агенция за държавна финансова инспекция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600" kern="1200" dirty="0"/>
            </a:p>
          </p:txBody>
        </p:sp>
        <p:sp>
          <p:nvSpPr>
            <p:cNvPr id="14" name="Свободна форма 13"/>
            <p:cNvSpPr/>
            <p:nvPr/>
          </p:nvSpPr>
          <p:spPr>
            <a:xfrm>
              <a:off x="4810092" y="3264351"/>
              <a:ext cx="1306182" cy="1211547"/>
            </a:xfrm>
            <a:custGeom>
              <a:avLst/>
              <a:gdLst>
                <a:gd name="connsiteX0" fmla="*/ 0 w 1213073"/>
                <a:gd name="connsiteY0" fmla="*/ 1165864 h 1165864"/>
                <a:gd name="connsiteX1" fmla="*/ 1213073 w 1213073"/>
                <a:gd name="connsiteY1" fmla="*/ 0 h 1165864"/>
                <a:gd name="connsiteX2" fmla="*/ 1213073 w 1213073"/>
                <a:gd name="connsiteY2" fmla="*/ 1165864 h 1165864"/>
                <a:gd name="connsiteX3" fmla="*/ 0 w 1213073"/>
                <a:gd name="connsiteY3" fmla="*/ 1165864 h 11658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3073" h="1165864">
                  <a:moveTo>
                    <a:pt x="1213073" y="0"/>
                  </a:moveTo>
                  <a:cubicBezTo>
                    <a:pt x="1213073" y="643889"/>
                    <a:pt x="669962" y="1165864"/>
                    <a:pt x="0" y="1165864"/>
                  </a:cubicBezTo>
                  <a:lnTo>
                    <a:pt x="0" y="0"/>
                  </a:lnTo>
                  <a:lnTo>
                    <a:pt x="1213073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92" tIns="113793" rIns="469094" bIns="455266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600" b="1" kern="1200" dirty="0" smtClean="0"/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600" b="1" dirty="0"/>
            </a:p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b="1" dirty="0" smtClean="0"/>
                <a:t>С-ми за ф</a:t>
              </a:r>
              <a:r>
                <a:rPr lang="bg-BG" sz="1600" b="1" kern="1200" dirty="0" smtClean="0"/>
                <a:t>инансово управление и контрол</a:t>
              </a:r>
              <a:endParaRPr lang="bg-BG" sz="1600" b="1" kern="1200" dirty="0"/>
            </a:p>
          </p:txBody>
        </p:sp>
        <p:sp>
          <p:nvSpPr>
            <p:cNvPr id="15" name="Свободна форма 14"/>
            <p:cNvSpPr/>
            <p:nvPr/>
          </p:nvSpPr>
          <p:spPr>
            <a:xfrm>
              <a:off x="2388852" y="3294731"/>
              <a:ext cx="1245463" cy="1098400"/>
            </a:xfrm>
            <a:custGeom>
              <a:avLst/>
              <a:gdLst>
                <a:gd name="connsiteX0" fmla="*/ 0 w 1098399"/>
                <a:gd name="connsiteY0" fmla="*/ 1245462 h 1245462"/>
                <a:gd name="connsiteX1" fmla="*/ 1098399 w 1098399"/>
                <a:gd name="connsiteY1" fmla="*/ 0 h 1245462"/>
                <a:gd name="connsiteX2" fmla="*/ 1098399 w 1098399"/>
                <a:gd name="connsiteY2" fmla="*/ 1245462 h 1245462"/>
                <a:gd name="connsiteX3" fmla="*/ 0 w 1098399"/>
                <a:gd name="connsiteY3" fmla="*/ 1245462 h 1245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8399" h="1245462">
                  <a:moveTo>
                    <a:pt x="1098399" y="1245461"/>
                  </a:moveTo>
                  <a:cubicBezTo>
                    <a:pt x="491770" y="1245461"/>
                    <a:pt x="0" y="687850"/>
                    <a:pt x="0" y="1"/>
                  </a:cubicBezTo>
                  <a:lnTo>
                    <a:pt x="1098399" y="1"/>
                  </a:lnTo>
                  <a:lnTo>
                    <a:pt x="1098399" y="124546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78580" tIns="113793" rIns="113792" bIns="435506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600" kern="1200" dirty="0" smtClean="0"/>
            </a:p>
            <a:p>
              <a:pPr lvl="0" algn="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600" b="1" dirty="0" smtClean="0"/>
                <a:t>Вътрешен одит</a:t>
              </a:r>
              <a:endParaRPr lang="bg-BG" sz="1600" b="1" kern="1200" dirty="0"/>
            </a:p>
          </p:txBody>
        </p:sp>
        <p:sp>
          <p:nvSpPr>
            <p:cNvPr id="16" name="Кръгова стрелка 15"/>
            <p:cNvSpPr/>
            <p:nvPr/>
          </p:nvSpPr>
          <p:spPr>
            <a:xfrm>
              <a:off x="3327681" y="19052"/>
              <a:ext cx="1596740" cy="800916"/>
            </a:xfrm>
            <a:prstGeom prst="circularArrow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17" name="Кръгова стрелка 16"/>
            <p:cNvSpPr/>
            <p:nvPr/>
          </p:nvSpPr>
          <p:spPr>
            <a:xfrm rot="10800000">
              <a:off x="3493073" y="3932747"/>
              <a:ext cx="1345629" cy="795705"/>
            </a:xfrm>
            <a:prstGeom prst="circularArrow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bg-BG"/>
            </a:p>
          </p:txBody>
        </p:sp>
      </p:grpSp>
      <p:graphicFrame>
        <p:nvGraphicFramePr>
          <p:cNvPr id="29" name="Диаграма 28"/>
          <p:cNvGraphicFramePr/>
          <p:nvPr>
            <p:extLst>
              <p:ext uri="{D42A27DB-BD31-4B8C-83A1-F6EECF244321}">
                <p14:modId xmlns:p14="http://schemas.microsoft.com/office/powerpoint/2010/main" val="276212260"/>
              </p:ext>
            </p:extLst>
          </p:nvPr>
        </p:nvGraphicFramePr>
        <p:xfrm>
          <a:off x="4019728" y="2534253"/>
          <a:ext cx="4438472" cy="26862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Текстово поле 2"/>
          <p:cNvSpPr txBox="1"/>
          <p:nvPr/>
        </p:nvSpPr>
        <p:spPr>
          <a:xfrm>
            <a:off x="1230671" y="617009"/>
            <a:ext cx="2947987" cy="3903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i="1" dirty="0" smtClean="0">
                <a:solidFill>
                  <a:srgbClr val="003300"/>
                </a:solidFill>
              </a:rPr>
              <a:t>вместо въведение </a:t>
            </a:r>
            <a:endParaRPr lang="bg-BG" i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565910" y="131763"/>
            <a:ext cx="9498330" cy="606425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bg-BG" sz="3200" b="1" dirty="0" smtClean="0"/>
              <a:t>Специфика на общините като обект на одитиране</a:t>
            </a:r>
            <a:endParaRPr lang="bg-BG" sz="32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868364"/>
            <a:ext cx="12191999" cy="591026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dirty="0">
                <a:solidFill>
                  <a:srgbClr val="003300"/>
                </a:solidFill>
              </a:rPr>
              <a:t>265 </a:t>
            </a:r>
            <a:r>
              <a:rPr lang="bg-BG" dirty="0" smtClean="0">
                <a:solidFill>
                  <a:srgbClr val="003300"/>
                </a:solidFill>
              </a:rPr>
              <a:t>общини</a:t>
            </a:r>
            <a:r>
              <a:rPr lang="ru-RU" dirty="0" smtClean="0">
                <a:solidFill>
                  <a:srgbClr val="003300"/>
                </a:solidFill>
              </a:rPr>
              <a:t> – </a:t>
            </a:r>
            <a:r>
              <a:rPr lang="ru-RU" dirty="0" err="1" smtClean="0">
                <a:solidFill>
                  <a:srgbClr val="003300"/>
                </a:solidFill>
              </a:rPr>
              <a:t>основно</a:t>
            </a:r>
            <a:r>
              <a:rPr lang="ru-RU" dirty="0" smtClean="0">
                <a:solidFill>
                  <a:srgbClr val="003300"/>
                </a:solidFill>
              </a:rPr>
              <a:t> (и </a:t>
            </a:r>
            <a:r>
              <a:rPr lang="ru-RU" dirty="0" err="1" smtClean="0">
                <a:solidFill>
                  <a:srgbClr val="003300"/>
                </a:solidFill>
              </a:rPr>
              <a:t>единствено</a:t>
            </a:r>
            <a:r>
              <a:rPr lang="ru-RU" dirty="0" smtClean="0">
                <a:solidFill>
                  <a:srgbClr val="003300"/>
                </a:solidFill>
              </a:rPr>
              <a:t>) </a:t>
            </a:r>
            <a:r>
              <a:rPr lang="ru-RU" dirty="0" err="1" smtClean="0">
                <a:solidFill>
                  <a:srgbClr val="003300"/>
                </a:solidFill>
              </a:rPr>
              <a:t>ниво</a:t>
            </a:r>
            <a:r>
              <a:rPr lang="ru-RU" dirty="0" smtClean="0">
                <a:solidFill>
                  <a:srgbClr val="003300"/>
                </a:solidFill>
              </a:rPr>
              <a:t> на самоуправление </a:t>
            </a:r>
            <a:r>
              <a:rPr lang="ru-RU" dirty="0" err="1" smtClean="0">
                <a:solidFill>
                  <a:srgbClr val="003300"/>
                </a:solidFill>
              </a:rPr>
              <a:t>със</a:t>
            </a:r>
            <a:r>
              <a:rPr lang="ru-RU" dirty="0" smtClean="0">
                <a:solidFill>
                  <a:srgbClr val="003300"/>
                </a:solidFill>
              </a:rPr>
              <a:t> самостоятелен бюджет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ru-RU" sz="1000" dirty="0" smtClean="0">
              <a:solidFill>
                <a:srgbClr val="003300"/>
              </a:solidFill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err="1" smtClean="0"/>
              <a:t>Гражданите</a:t>
            </a:r>
            <a:r>
              <a:rPr lang="ru-RU" b="1" dirty="0" smtClean="0"/>
              <a:t> 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err="1" smtClean="0"/>
              <a:t>основна</a:t>
            </a:r>
            <a:r>
              <a:rPr lang="ru-RU" b="1" dirty="0" smtClean="0"/>
              <a:t> </a:t>
            </a:r>
            <a:r>
              <a:rPr lang="ru-RU" b="1" dirty="0" err="1" smtClean="0"/>
              <a:t>движеща</a:t>
            </a:r>
            <a:r>
              <a:rPr lang="ru-RU" b="1" dirty="0" smtClean="0"/>
              <a:t> сила на </a:t>
            </a:r>
            <a:r>
              <a:rPr lang="ru-RU" b="1" dirty="0" err="1" smtClean="0"/>
              <a:t>местното</a:t>
            </a:r>
            <a:r>
              <a:rPr lang="ru-RU" b="1" dirty="0" smtClean="0"/>
              <a:t> самоуправление 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err="1" smtClean="0"/>
              <a:t>участват</a:t>
            </a:r>
            <a:r>
              <a:rPr lang="ru-RU" b="1" dirty="0" smtClean="0"/>
              <a:t> в </a:t>
            </a:r>
            <a:r>
              <a:rPr lang="ru-RU" b="1" dirty="0" err="1" smtClean="0"/>
              <a:t>управлението</a:t>
            </a:r>
            <a:r>
              <a:rPr lang="ru-RU" dirty="0" smtClean="0"/>
              <a:t> </a:t>
            </a:r>
            <a:r>
              <a:rPr lang="ru-RU" b="1" dirty="0" smtClean="0"/>
              <a:t>на </a:t>
            </a:r>
            <a:r>
              <a:rPr lang="ru-RU" b="1" dirty="0" err="1" smtClean="0"/>
              <a:t>общината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както</a:t>
            </a:r>
            <a:r>
              <a:rPr lang="ru-RU" dirty="0" smtClean="0"/>
              <a:t> чрез избраните от </a:t>
            </a:r>
            <a:r>
              <a:rPr lang="ru-RU" dirty="0" err="1" smtClean="0"/>
              <a:t>тях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на </a:t>
            </a:r>
            <a:r>
              <a:rPr lang="ru-RU" dirty="0" err="1" smtClean="0"/>
              <a:t>местно</a:t>
            </a:r>
            <a:r>
              <a:rPr lang="ru-RU" dirty="0" smtClean="0"/>
              <a:t> самоуправление, </a:t>
            </a:r>
            <a:r>
              <a:rPr lang="ru-RU" dirty="0" err="1" smtClean="0"/>
              <a:t>така</a:t>
            </a:r>
            <a:r>
              <a:rPr lang="ru-RU" dirty="0" smtClean="0"/>
              <a:t> и </a:t>
            </a:r>
            <a:r>
              <a:rPr lang="ru-RU" dirty="0" err="1" smtClean="0"/>
              <a:t>непосредствено</a:t>
            </a:r>
            <a:r>
              <a:rPr lang="ru-RU" dirty="0" smtClean="0"/>
              <a:t> чрез референдум и </a:t>
            </a:r>
            <a:r>
              <a:rPr lang="ru-RU" dirty="0" err="1" smtClean="0"/>
              <a:t>общо</a:t>
            </a:r>
            <a:r>
              <a:rPr lang="ru-RU" dirty="0" smtClean="0"/>
              <a:t> </a:t>
            </a:r>
            <a:r>
              <a:rPr lang="ru-RU" dirty="0" err="1" smtClean="0"/>
              <a:t>събрание</a:t>
            </a:r>
            <a:r>
              <a:rPr lang="ru-RU" dirty="0" smtClean="0"/>
              <a:t> на </a:t>
            </a:r>
            <a:r>
              <a:rPr lang="ru-RU" dirty="0" err="1" smtClean="0"/>
              <a:t>населението</a:t>
            </a:r>
            <a:endParaRPr lang="ru-RU" dirty="0" smtClean="0"/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err="1" smtClean="0"/>
              <a:t>имат</a:t>
            </a:r>
            <a:r>
              <a:rPr lang="ru-RU" b="1" dirty="0" smtClean="0"/>
              <a:t> </a:t>
            </a:r>
            <a:r>
              <a:rPr lang="bg-BG" b="1" dirty="0" smtClean="0"/>
              <a:t>законови </a:t>
            </a:r>
            <a:r>
              <a:rPr lang="ru-RU" b="1" dirty="0" smtClean="0"/>
              <a:t>права да </a:t>
            </a:r>
            <a:r>
              <a:rPr lang="ru-RU" b="1" dirty="0" err="1" smtClean="0"/>
              <a:t>участват</a:t>
            </a:r>
            <a:r>
              <a:rPr lang="ru-RU" b="1" dirty="0" smtClean="0"/>
              <a:t> в </a:t>
            </a:r>
            <a:r>
              <a:rPr lang="ru-RU" b="1" dirty="0" err="1" smtClean="0"/>
              <a:t>публични</a:t>
            </a:r>
            <a:r>
              <a:rPr lang="ru-RU" b="1" dirty="0" smtClean="0"/>
              <a:t> </a:t>
            </a:r>
            <a:r>
              <a:rPr lang="ru-RU" b="1" dirty="0" err="1" smtClean="0"/>
              <a:t>обсъждания</a:t>
            </a:r>
            <a:r>
              <a:rPr lang="ru-RU" b="1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общинския</a:t>
            </a:r>
            <a:r>
              <a:rPr lang="ru-RU" dirty="0" smtClean="0"/>
              <a:t> бюджет, да </a:t>
            </a:r>
            <a:r>
              <a:rPr lang="ru-RU" dirty="0" err="1" smtClean="0"/>
              <a:t>бъдат</a:t>
            </a:r>
            <a:r>
              <a:rPr lang="ru-RU" dirty="0" smtClean="0"/>
              <a:t> </a:t>
            </a:r>
            <a:r>
              <a:rPr lang="ru-RU" dirty="0" err="1" smtClean="0"/>
              <a:t>информирани</a:t>
            </a:r>
            <a:r>
              <a:rPr lang="ru-RU" dirty="0" smtClean="0"/>
              <a:t> и да </a:t>
            </a:r>
            <a:r>
              <a:rPr lang="ru-RU" dirty="0" err="1" smtClean="0"/>
              <a:t>контролират</a:t>
            </a:r>
            <a:endParaRPr lang="ru-RU" dirty="0" smtClean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b="1" dirty="0" smtClean="0"/>
              <a:t>Общинският съвет - колективен изборен орган отговорен за политиките за развитие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dirty="0" smtClean="0"/>
              <a:t>приема </a:t>
            </a:r>
            <a:r>
              <a:rPr lang="ru-RU" dirty="0" smtClean="0"/>
              <a:t>бюджета </a:t>
            </a:r>
            <a:r>
              <a:rPr lang="ru-RU" dirty="0"/>
              <a:t>на </a:t>
            </a:r>
            <a:r>
              <a:rPr lang="ru-RU" dirty="0" err="1"/>
              <a:t>общината</a:t>
            </a:r>
            <a:r>
              <a:rPr lang="ru-RU" dirty="0"/>
              <a:t>, </a:t>
            </a:r>
            <a:r>
              <a:rPr lang="ru-RU" dirty="0" err="1"/>
              <a:t>осъществява</a:t>
            </a:r>
            <a:r>
              <a:rPr lang="ru-RU" dirty="0"/>
              <a:t> </a:t>
            </a:r>
            <a:r>
              <a:rPr lang="ru-RU" dirty="0" err="1"/>
              <a:t>контрол</a:t>
            </a:r>
            <a:r>
              <a:rPr lang="ru-RU" dirty="0"/>
              <a:t> и приема отчета за </a:t>
            </a:r>
            <a:r>
              <a:rPr lang="ru-RU" dirty="0" err="1"/>
              <a:t>изпълнението</a:t>
            </a:r>
            <a:r>
              <a:rPr lang="ru-RU" dirty="0"/>
              <a:t> </a:t>
            </a:r>
            <a:r>
              <a:rPr lang="ru-RU" dirty="0" err="1" smtClean="0"/>
              <a:t>му</a:t>
            </a:r>
            <a:endParaRPr lang="ru-RU" dirty="0" smtClean="0"/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принципал на </a:t>
            </a:r>
            <a:r>
              <a:rPr lang="ru-RU" dirty="0" err="1" smtClean="0"/>
              <a:t>общинската</a:t>
            </a:r>
            <a:r>
              <a:rPr lang="ru-RU" dirty="0" smtClean="0"/>
              <a:t> </a:t>
            </a:r>
            <a:r>
              <a:rPr lang="ru-RU" dirty="0" err="1" smtClean="0"/>
              <a:t>собственост</a:t>
            </a:r>
            <a:endParaRPr lang="ru-RU" dirty="0" smtClean="0"/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 smtClean="0"/>
              <a:t>определя</a:t>
            </a:r>
            <a:r>
              <a:rPr lang="ru-RU" dirty="0" smtClean="0"/>
              <a:t> </a:t>
            </a:r>
            <a:r>
              <a:rPr lang="ru-RU" dirty="0"/>
              <a:t>размера на </a:t>
            </a:r>
            <a:r>
              <a:rPr lang="ru-RU" dirty="0" err="1" smtClean="0"/>
              <a:t>местните</a:t>
            </a:r>
            <a:r>
              <a:rPr lang="ru-RU" dirty="0" smtClean="0"/>
              <a:t> </a:t>
            </a:r>
            <a:r>
              <a:rPr lang="ru-RU" dirty="0" err="1" smtClean="0"/>
              <a:t>данъци</a:t>
            </a:r>
            <a:r>
              <a:rPr lang="ru-RU" dirty="0" smtClean="0"/>
              <a:t> и такси и цените на </a:t>
            </a:r>
            <a:r>
              <a:rPr lang="ru-RU" dirty="0" err="1" smtClean="0"/>
              <a:t>услугите</a:t>
            </a:r>
            <a:endParaRPr lang="ru-RU" dirty="0" smtClean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b="1" dirty="0" smtClean="0"/>
              <a:t>Кметът на общината - едноличен изборен орган на изпълнителната власт</a:t>
            </a:r>
            <a:endParaRPr lang="bg-BG" dirty="0" smtClean="0"/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 smtClean="0"/>
              <a:t>организира</a:t>
            </a:r>
            <a:r>
              <a:rPr lang="ru-RU" dirty="0" smtClean="0"/>
              <a:t> </a:t>
            </a:r>
            <a:r>
              <a:rPr lang="ru-RU" dirty="0" err="1" smtClean="0"/>
              <a:t>разработването</a:t>
            </a:r>
            <a:r>
              <a:rPr lang="ru-RU" dirty="0" smtClean="0"/>
              <a:t> на </a:t>
            </a:r>
            <a:r>
              <a:rPr lang="ru-RU" dirty="0" err="1" smtClean="0"/>
              <a:t>проекто</a:t>
            </a:r>
            <a:r>
              <a:rPr lang="ru-RU" dirty="0" smtClean="0"/>
              <a:t>-бюджета и </a:t>
            </a:r>
            <a:r>
              <a:rPr lang="ru-RU" dirty="0" err="1" smtClean="0"/>
              <a:t>публичното</a:t>
            </a:r>
            <a:r>
              <a:rPr lang="ru-RU" dirty="0" smtClean="0"/>
              <a:t> </a:t>
            </a:r>
            <a:r>
              <a:rPr lang="ru-RU" dirty="0" err="1" smtClean="0"/>
              <a:t>му</a:t>
            </a:r>
            <a:r>
              <a:rPr lang="ru-RU" dirty="0" smtClean="0"/>
              <a:t> </a:t>
            </a:r>
            <a:r>
              <a:rPr lang="ru-RU" dirty="0" err="1" smtClean="0"/>
              <a:t>обсъждане</a:t>
            </a:r>
            <a:r>
              <a:rPr lang="ru-RU" dirty="0" smtClean="0"/>
              <a:t> 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 smtClean="0"/>
              <a:t>изпълнява</a:t>
            </a:r>
            <a:r>
              <a:rPr lang="ru-RU" dirty="0" smtClean="0"/>
              <a:t> бюджета на </a:t>
            </a:r>
            <a:r>
              <a:rPr lang="ru-RU" dirty="0" err="1" smtClean="0"/>
              <a:t>общината</a:t>
            </a:r>
            <a:r>
              <a:rPr lang="ru-RU" dirty="0"/>
              <a:t> – </a:t>
            </a:r>
            <a:r>
              <a:rPr lang="ru-RU" dirty="0" err="1"/>
              <a:t>първостепенен</a:t>
            </a:r>
            <a:r>
              <a:rPr lang="ru-RU" dirty="0"/>
              <a:t> </a:t>
            </a:r>
            <a:r>
              <a:rPr lang="ru-RU" dirty="0" err="1"/>
              <a:t>разпоредител</a:t>
            </a:r>
            <a:r>
              <a:rPr lang="ru-RU" dirty="0"/>
              <a:t> с </a:t>
            </a:r>
            <a:r>
              <a:rPr lang="ru-RU" dirty="0" smtClean="0"/>
              <a:t>бюджета 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 smtClean="0"/>
              <a:t>отговаря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осъществяване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вътрешното</a:t>
            </a:r>
            <a:r>
              <a:rPr lang="ru-RU" dirty="0" smtClean="0"/>
              <a:t> финансово </a:t>
            </a:r>
            <a:r>
              <a:rPr lang="ru-RU" dirty="0"/>
              <a:t>управление и </a:t>
            </a:r>
            <a:r>
              <a:rPr lang="ru-RU" dirty="0" err="1" smtClean="0"/>
              <a:t>контрол</a:t>
            </a:r>
            <a:endParaRPr lang="ru-RU" dirty="0" smtClean="0"/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err="1" smtClean="0"/>
              <a:t>възложител</a:t>
            </a:r>
            <a:r>
              <a:rPr lang="ru-RU" dirty="0" smtClean="0"/>
              <a:t> на </a:t>
            </a:r>
            <a:r>
              <a:rPr lang="ru-RU" dirty="0" err="1" smtClean="0"/>
              <a:t>обществени</a:t>
            </a:r>
            <a:r>
              <a:rPr lang="ru-RU" dirty="0" smtClean="0"/>
              <a:t> </a:t>
            </a:r>
            <a:r>
              <a:rPr lang="ru-RU" dirty="0" err="1" smtClean="0"/>
              <a:t>поръчки</a:t>
            </a:r>
            <a:endParaRPr lang="ru-RU" dirty="0" smtClean="0"/>
          </a:p>
        </p:txBody>
      </p:sp>
      <p:pic>
        <p:nvPicPr>
          <p:cNvPr id="15363" name="Content Placeholder 8" descr="Law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36325" y="0"/>
            <a:ext cx="955675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5" descr="Nsorb_300dpi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250" y="0"/>
            <a:ext cx="1223963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520190" y="182563"/>
            <a:ext cx="9029700" cy="503237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bg-BG" b="1" dirty="0"/>
              <a:t>Одитна </a:t>
            </a:r>
            <a:r>
              <a:rPr lang="bg-BG" b="1" dirty="0" smtClean="0"/>
              <a:t>и контролна дейност </a:t>
            </a:r>
            <a:r>
              <a:rPr lang="bg-BG" b="1" dirty="0"/>
              <a:t>в общините</a:t>
            </a:r>
          </a:p>
        </p:txBody>
      </p:sp>
      <p:sp>
        <p:nvSpPr>
          <p:cNvPr id="17410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03198" y="1090930"/>
            <a:ext cx="11988802" cy="5443537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q"/>
            </a:pPr>
            <a:r>
              <a:rPr lang="bg-BG" sz="2400" b="1" dirty="0" smtClean="0">
                <a:solidFill>
                  <a:srgbClr val="003300"/>
                </a:solidFill>
                <a:latin typeface="Arial" charset="0"/>
              </a:rPr>
              <a:t>Вътрешен</a:t>
            </a:r>
          </a:p>
          <a:p>
            <a:pPr marL="742950" lvl="1" indent="-285750" algn="just">
              <a:lnSpc>
                <a:spcPct val="70000"/>
              </a:lnSpc>
              <a:buFont typeface="Wingdings" pitchFamily="2" charset="2"/>
              <a:buChar char="q"/>
            </a:pPr>
            <a:r>
              <a:rPr lang="ru-RU" sz="2200" u="sng" dirty="0" smtClean="0">
                <a:latin typeface="Arial" charset="0"/>
              </a:rPr>
              <a:t>Звено за </a:t>
            </a:r>
            <a:r>
              <a:rPr lang="ru-RU" sz="2200" u="sng" dirty="0" err="1" smtClean="0">
                <a:latin typeface="Arial" charset="0"/>
              </a:rPr>
              <a:t>вътрешен</a:t>
            </a:r>
            <a:r>
              <a:rPr lang="ru-RU" sz="2200" u="sng" dirty="0" smtClean="0">
                <a:latin typeface="Arial" charset="0"/>
              </a:rPr>
              <a:t> </a:t>
            </a:r>
            <a:r>
              <a:rPr lang="ru-RU" sz="2200" u="sng" dirty="0" err="1" smtClean="0">
                <a:latin typeface="Arial" charset="0"/>
              </a:rPr>
              <a:t>одит</a:t>
            </a:r>
            <a:endParaRPr lang="ru-RU" sz="2200" u="sng" dirty="0" smtClean="0">
              <a:latin typeface="Arial" charset="0"/>
            </a:endParaRPr>
          </a:p>
          <a:p>
            <a:pPr lvl="2" algn="just">
              <a:lnSpc>
                <a:spcPct val="70000"/>
              </a:lnSpc>
              <a:buFont typeface="Wingdings" pitchFamily="2" charset="2"/>
              <a:buChar char="q"/>
            </a:pPr>
            <a:r>
              <a:rPr lang="ru-RU" dirty="0" err="1" smtClean="0">
                <a:latin typeface="Arial" charset="0"/>
              </a:rPr>
              <a:t>Задължително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изграждане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във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всички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общини</a:t>
            </a:r>
            <a:r>
              <a:rPr lang="ru-RU" dirty="0" smtClean="0">
                <a:latin typeface="Arial" charset="0"/>
              </a:rPr>
              <a:t> след 2006 г.</a:t>
            </a:r>
          </a:p>
          <a:p>
            <a:pPr lvl="2" algn="just">
              <a:lnSpc>
                <a:spcPct val="70000"/>
              </a:lnSpc>
              <a:buFont typeface="Wingdings" pitchFamily="2" charset="2"/>
              <a:buChar char="q"/>
            </a:pPr>
            <a:r>
              <a:rPr lang="ru-RU" dirty="0" err="1" smtClean="0">
                <a:latin typeface="Arial" charset="0"/>
              </a:rPr>
              <a:t>Намален</a:t>
            </a:r>
            <a:r>
              <a:rPr lang="ru-RU" dirty="0" smtClean="0">
                <a:latin typeface="Arial" charset="0"/>
              </a:rPr>
              <a:t> обхват </a:t>
            </a:r>
            <a:r>
              <a:rPr lang="ru-RU" dirty="0" err="1">
                <a:latin typeface="Arial" charset="0"/>
              </a:rPr>
              <a:t>през</a:t>
            </a:r>
            <a:r>
              <a:rPr lang="ru-RU" dirty="0">
                <a:latin typeface="Arial" charset="0"/>
              </a:rPr>
              <a:t> 2010 г. </a:t>
            </a:r>
            <a:r>
              <a:rPr lang="ru-RU" dirty="0" smtClean="0">
                <a:latin typeface="Arial" charset="0"/>
              </a:rPr>
              <a:t>– само в 46% от </a:t>
            </a:r>
            <a:r>
              <a:rPr lang="ru-RU" dirty="0" err="1" smtClean="0">
                <a:latin typeface="Arial" charset="0"/>
              </a:rPr>
              <a:t>общините</a:t>
            </a:r>
            <a:r>
              <a:rPr lang="ru-RU" dirty="0" smtClean="0">
                <a:latin typeface="Arial" charset="0"/>
              </a:rPr>
              <a:t> (</a:t>
            </a:r>
            <a:r>
              <a:rPr lang="ru-RU" dirty="0" err="1" smtClean="0">
                <a:latin typeface="Arial" charset="0"/>
              </a:rPr>
              <a:t>предимно</a:t>
            </a:r>
            <a:r>
              <a:rPr lang="ru-RU" dirty="0" smtClean="0">
                <a:latin typeface="Arial" charset="0"/>
              </a:rPr>
              <a:t> </a:t>
            </a:r>
            <a:r>
              <a:rPr lang="bg-BG" dirty="0" smtClean="0">
                <a:latin typeface="Arial" charset="0"/>
              </a:rPr>
              <a:t>с бюджет над 10 млн. лв.)</a:t>
            </a:r>
            <a:r>
              <a:rPr lang="bg-BG" dirty="0" smtClean="0"/>
              <a:t> </a:t>
            </a:r>
            <a:endParaRPr lang="bg-BG" dirty="0" smtClean="0">
              <a:latin typeface="Arial" charset="0"/>
            </a:endParaRPr>
          </a:p>
          <a:p>
            <a:pPr algn="just">
              <a:lnSpc>
                <a:spcPct val="70000"/>
              </a:lnSpc>
              <a:buFont typeface="Wide Latin" pitchFamily="18" charset="0"/>
              <a:buChar char="!"/>
            </a:pPr>
            <a:r>
              <a:rPr lang="ru-RU" sz="1800" i="1" u="sng" dirty="0" err="1" smtClean="0">
                <a:solidFill>
                  <a:srgbClr val="FF0000"/>
                </a:solidFill>
                <a:latin typeface="Arial" charset="0"/>
              </a:rPr>
              <a:t>Формално</a:t>
            </a:r>
            <a:r>
              <a:rPr lang="ru-RU" sz="1800" i="1" u="sng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sz="1800" i="1" u="sng" dirty="0" err="1" smtClean="0">
                <a:solidFill>
                  <a:srgbClr val="FF0000"/>
                </a:solidFill>
                <a:latin typeface="Arial" charset="0"/>
              </a:rPr>
              <a:t>прехвърлени</a:t>
            </a:r>
            <a:r>
              <a:rPr lang="ru-RU" sz="1800" i="1" u="sng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sz="1800" i="1" u="sng" dirty="0" err="1" smtClean="0">
                <a:solidFill>
                  <a:srgbClr val="FF0000"/>
                </a:solidFill>
                <a:latin typeface="Arial" charset="0"/>
              </a:rPr>
              <a:t>експерти</a:t>
            </a:r>
            <a:r>
              <a:rPr lang="ru-RU" sz="1800" i="1" u="sng" dirty="0" smtClean="0">
                <a:solidFill>
                  <a:srgbClr val="FF0000"/>
                </a:solidFill>
                <a:latin typeface="Arial" charset="0"/>
              </a:rPr>
              <a:t> с «</a:t>
            </a:r>
            <a:r>
              <a:rPr lang="ru-RU" sz="1800" i="1" u="sng" dirty="0" err="1" smtClean="0">
                <a:solidFill>
                  <a:srgbClr val="FF0000"/>
                </a:solidFill>
                <a:latin typeface="Arial" charset="0"/>
              </a:rPr>
              <a:t>ревизорски</a:t>
            </a:r>
            <a:r>
              <a:rPr lang="ru-RU" sz="1800" i="1" u="sng" dirty="0" smtClean="0">
                <a:solidFill>
                  <a:srgbClr val="FF0000"/>
                </a:solidFill>
                <a:latin typeface="Arial" charset="0"/>
              </a:rPr>
              <a:t>» </a:t>
            </a:r>
            <a:r>
              <a:rPr lang="ru-RU" sz="1800" i="1" u="sng" dirty="0" err="1" smtClean="0">
                <a:solidFill>
                  <a:srgbClr val="FF0000"/>
                </a:solidFill>
                <a:latin typeface="Arial" charset="0"/>
              </a:rPr>
              <a:t>манталитет</a:t>
            </a:r>
            <a:r>
              <a:rPr lang="ru-RU" sz="1800" i="1" dirty="0" smtClean="0">
                <a:solidFill>
                  <a:srgbClr val="FF0000"/>
                </a:solidFill>
                <a:latin typeface="Arial" charset="0"/>
              </a:rPr>
              <a:t> от старите </a:t>
            </a:r>
            <a:r>
              <a:rPr lang="ru-RU" sz="1800" i="1" dirty="0" err="1" smtClean="0">
                <a:solidFill>
                  <a:srgbClr val="FF0000"/>
                </a:solidFill>
                <a:latin typeface="Arial" charset="0"/>
              </a:rPr>
              <a:t>централни</a:t>
            </a:r>
            <a:r>
              <a:rPr lang="ru-RU" sz="1800" i="1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sz="1800" i="1" dirty="0" err="1" smtClean="0">
                <a:solidFill>
                  <a:srgbClr val="FF0000"/>
                </a:solidFill>
                <a:latin typeface="Arial" charset="0"/>
              </a:rPr>
              <a:t>структури</a:t>
            </a:r>
            <a:r>
              <a:rPr lang="ru-RU" sz="1800" i="1" dirty="0" smtClean="0">
                <a:solidFill>
                  <a:srgbClr val="FF0000"/>
                </a:solidFill>
                <a:latin typeface="Arial" charset="0"/>
              </a:rPr>
              <a:t> </a:t>
            </a:r>
            <a:endParaRPr lang="ru-RU" sz="7200" i="1" dirty="0" smtClean="0">
              <a:solidFill>
                <a:srgbClr val="FF0000"/>
              </a:solidFill>
              <a:latin typeface="Arial" charset="0"/>
            </a:endParaRPr>
          </a:p>
          <a:p>
            <a:pPr algn="just">
              <a:lnSpc>
                <a:spcPct val="70000"/>
              </a:lnSpc>
              <a:buFont typeface="Wide Latin" pitchFamily="18" charset="0"/>
              <a:buNone/>
            </a:pPr>
            <a:endParaRPr lang="ru-RU" sz="800" i="1" dirty="0" smtClean="0">
              <a:solidFill>
                <a:srgbClr val="FF0000"/>
              </a:solidFill>
              <a:latin typeface="Arial" charset="0"/>
            </a:endParaRPr>
          </a:p>
          <a:p>
            <a:pPr marL="742950" lvl="1" indent="-285750" algn="just">
              <a:lnSpc>
                <a:spcPct val="70000"/>
              </a:lnSpc>
              <a:buFont typeface="Wingdings" pitchFamily="2" charset="2"/>
              <a:buChar char="q"/>
            </a:pPr>
            <a:r>
              <a:rPr lang="ru-RU" sz="2200" u="sng" dirty="0" smtClean="0">
                <a:latin typeface="Arial" charset="0"/>
              </a:rPr>
              <a:t>Финансов </a:t>
            </a:r>
            <a:r>
              <a:rPr lang="ru-RU" sz="2200" u="sng" dirty="0" err="1" smtClean="0">
                <a:latin typeface="Arial" charset="0"/>
              </a:rPr>
              <a:t>контрол</a:t>
            </a:r>
            <a:r>
              <a:rPr lang="ru-RU" sz="2200" u="sng" dirty="0" smtClean="0">
                <a:latin typeface="Arial" charset="0"/>
              </a:rPr>
              <a:t> – </a:t>
            </a:r>
            <a:r>
              <a:rPr lang="ru-RU" sz="2200" u="sng" dirty="0" err="1" smtClean="0">
                <a:latin typeface="Arial" charset="0"/>
              </a:rPr>
              <a:t>превантивен</a:t>
            </a:r>
            <a:r>
              <a:rPr lang="ru-RU" sz="2200" u="sng" dirty="0" smtClean="0">
                <a:latin typeface="Arial" charset="0"/>
              </a:rPr>
              <a:t> и </a:t>
            </a:r>
            <a:r>
              <a:rPr lang="ru-RU" sz="2200" u="sng" dirty="0" err="1" smtClean="0">
                <a:latin typeface="Arial" charset="0"/>
              </a:rPr>
              <a:t>последващ</a:t>
            </a:r>
            <a:r>
              <a:rPr lang="ru-RU" sz="2200" dirty="0" smtClean="0">
                <a:latin typeface="Arial" charset="0"/>
              </a:rPr>
              <a:t> </a:t>
            </a:r>
          </a:p>
          <a:p>
            <a:pPr lvl="2" algn="just">
              <a:lnSpc>
                <a:spcPct val="100000"/>
              </a:lnSpc>
              <a:buFont typeface="Wingdings" pitchFamily="2" charset="2"/>
              <a:buChar char="q"/>
            </a:pPr>
            <a:r>
              <a:rPr lang="ru-RU" dirty="0" err="1" smtClean="0">
                <a:latin typeface="Arial" charset="0"/>
              </a:rPr>
              <a:t>Системи</a:t>
            </a:r>
            <a:r>
              <a:rPr lang="ru-RU" dirty="0" smtClean="0">
                <a:latin typeface="Arial" charset="0"/>
              </a:rPr>
              <a:t> за финансово управление и </a:t>
            </a:r>
            <a:r>
              <a:rPr lang="ru-RU" dirty="0" err="1" smtClean="0">
                <a:latin typeface="Arial" charset="0"/>
              </a:rPr>
              <a:t>контрол</a:t>
            </a:r>
            <a:r>
              <a:rPr lang="ru-RU" dirty="0" smtClean="0">
                <a:latin typeface="Arial" charset="0"/>
              </a:rPr>
              <a:t> – </a:t>
            </a:r>
            <a:r>
              <a:rPr lang="ru-RU" dirty="0" err="1" smtClean="0">
                <a:latin typeface="Arial" charset="0"/>
              </a:rPr>
              <a:t>преход</a:t>
            </a:r>
            <a:r>
              <a:rPr lang="ru-RU" dirty="0" smtClean="0">
                <a:latin typeface="Arial" charset="0"/>
              </a:rPr>
              <a:t> от </a:t>
            </a:r>
            <a:r>
              <a:rPr lang="ru-RU" dirty="0" err="1" smtClean="0">
                <a:latin typeface="Arial" charset="0"/>
              </a:rPr>
              <a:t>формални</a:t>
            </a:r>
            <a:r>
              <a:rPr lang="ru-RU" dirty="0" smtClean="0">
                <a:latin typeface="Arial" charset="0"/>
              </a:rPr>
              <a:t> правила и </a:t>
            </a:r>
            <a:r>
              <a:rPr lang="ru-RU" dirty="0" err="1" smtClean="0">
                <a:latin typeface="Arial" charset="0"/>
              </a:rPr>
              <a:t>процедури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към</a:t>
            </a:r>
            <a:r>
              <a:rPr lang="ru-RU" dirty="0" smtClean="0">
                <a:latin typeface="Arial" charset="0"/>
              </a:rPr>
              <a:t> устойчиво </a:t>
            </a:r>
            <a:r>
              <a:rPr lang="ru-RU" dirty="0" err="1" smtClean="0">
                <a:latin typeface="Arial" charset="0"/>
              </a:rPr>
              <a:t>работещи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механизми</a:t>
            </a:r>
            <a:endParaRPr lang="ru-RU" dirty="0" smtClean="0">
              <a:latin typeface="Arial" charset="0"/>
            </a:endParaRPr>
          </a:p>
          <a:p>
            <a:pPr lvl="2" algn="just">
              <a:lnSpc>
                <a:spcPct val="100000"/>
              </a:lnSpc>
              <a:buFont typeface="Wingdings" pitchFamily="2" charset="2"/>
              <a:buChar char="q"/>
            </a:pPr>
            <a:r>
              <a:rPr lang="ru-RU" dirty="0" err="1" smtClean="0">
                <a:latin typeface="Arial" charset="0"/>
              </a:rPr>
              <a:t>Изграден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административен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капацитет</a:t>
            </a:r>
            <a:r>
              <a:rPr lang="ru-RU" dirty="0" smtClean="0">
                <a:latin typeface="Arial" charset="0"/>
              </a:rPr>
              <a:t> за предварителен </a:t>
            </a:r>
            <a:r>
              <a:rPr lang="ru-RU" dirty="0" err="1" smtClean="0">
                <a:latin typeface="Arial" charset="0"/>
              </a:rPr>
              <a:t>превантивен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контрол</a:t>
            </a:r>
            <a:r>
              <a:rPr lang="ru-RU" dirty="0" smtClean="0">
                <a:latin typeface="Arial" charset="0"/>
              </a:rPr>
              <a:t>  </a:t>
            </a:r>
          </a:p>
          <a:p>
            <a:pPr lvl="2" algn="just">
              <a:lnSpc>
                <a:spcPct val="100000"/>
              </a:lnSpc>
              <a:buFont typeface="Wingdings" pitchFamily="2" charset="2"/>
              <a:buChar char="q"/>
            </a:pPr>
            <a:r>
              <a:rPr lang="ru-RU" dirty="0" err="1" smtClean="0">
                <a:latin typeface="Arial" charset="0"/>
              </a:rPr>
              <a:t>Подобрена</a:t>
            </a:r>
            <a:r>
              <a:rPr lang="ru-RU" dirty="0" smtClean="0">
                <a:latin typeface="Arial" charset="0"/>
              </a:rPr>
              <a:t> и </a:t>
            </a:r>
            <a:r>
              <a:rPr lang="ru-RU" dirty="0" err="1" smtClean="0">
                <a:latin typeface="Arial" charset="0"/>
              </a:rPr>
              <a:t>осъзната</a:t>
            </a:r>
            <a:r>
              <a:rPr lang="ru-RU" dirty="0" smtClean="0">
                <a:latin typeface="Arial" charset="0"/>
              </a:rPr>
              <a:t> координация </a:t>
            </a:r>
            <a:r>
              <a:rPr lang="ru-RU" dirty="0" err="1" smtClean="0">
                <a:latin typeface="Arial" charset="0"/>
              </a:rPr>
              <a:t>вътре</a:t>
            </a:r>
            <a:r>
              <a:rPr lang="ru-RU" dirty="0" smtClean="0">
                <a:latin typeface="Arial" charset="0"/>
              </a:rPr>
              <a:t> в </a:t>
            </a:r>
            <a:r>
              <a:rPr lang="ru-RU" dirty="0" err="1" smtClean="0">
                <a:latin typeface="Arial" charset="0"/>
              </a:rPr>
              <a:t>общините</a:t>
            </a:r>
            <a:endParaRPr lang="ru-RU" dirty="0" smtClean="0">
              <a:latin typeface="Arial" charset="0"/>
            </a:endParaRPr>
          </a:p>
          <a:p>
            <a:pPr algn="just">
              <a:lnSpc>
                <a:spcPct val="70000"/>
              </a:lnSpc>
              <a:buFont typeface="Wingdings 2" pitchFamily="18" charset="2"/>
              <a:buChar char="&lt;"/>
            </a:pPr>
            <a:r>
              <a:rPr lang="bg-BG" sz="1800" i="1" u="sng" dirty="0" smtClean="0">
                <a:solidFill>
                  <a:srgbClr val="FF0000"/>
                </a:solidFill>
                <a:latin typeface="Arial" charset="0"/>
                <a:sym typeface="Wingdings 2" pitchFamily="18" charset="2"/>
              </a:rPr>
              <a:t>Работеща собствена система</a:t>
            </a:r>
            <a:r>
              <a:rPr lang="bg-BG" sz="1800" i="1" dirty="0" smtClean="0">
                <a:solidFill>
                  <a:srgbClr val="FF0000"/>
                </a:solidFill>
                <a:latin typeface="Arial" charset="0"/>
                <a:sym typeface="Wingdings 2" pitchFamily="18" charset="2"/>
              </a:rPr>
              <a:t> за </a:t>
            </a:r>
            <a:r>
              <a:rPr lang="bg-BG" sz="1800" i="1" dirty="0" smtClean="0">
                <a:solidFill>
                  <a:srgbClr val="FF0000"/>
                </a:solidFill>
                <a:latin typeface="Arial" charset="0"/>
              </a:rPr>
              <a:t>мониторинг на процесите по управление на публичните ресурси</a:t>
            </a:r>
            <a:endParaRPr lang="bg-BG" sz="800" i="1" dirty="0" smtClean="0">
              <a:solidFill>
                <a:srgbClr val="FF0000"/>
              </a:solidFill>
              <a:latin typeface="Arial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q"/>
            </a:pPr>
            <a:r>
              <a:rPr lang="bg-BG" sz="2400" b="1" dirty="0" smtClean="0">
                <a:solidFill>
                  <a:srgbClr val="003300"/>
                </a:solidFill>
                <a:latin typeface="Arial" charset="0"/>
              </a:rPr>
              <a:t>Външен</a:t>
            </a:r>
          </a:p>
          <a:p>
            <a:pPr marL="742950" lvl="1" indent="-285750" algn="just">
              <a:lnSpc>
                <a:spcPct val="80000"/>
              </a:lnSpc>
              <a:buFont typeface="Wingdings" pitchFamily="2" charset="2"/>
              <a:buChar char="q"/>
            </a:pPr>
            <a:r>
              <a:rPr lang="bg-BG" sz="2000" dirty="0" smtClean="0">
                <a:latin typeface="Arial" charset="0"/>
              </a:rPr>
              <a:t>Сметна палата – полезни препоръки и изводи</a:t>
            </a:r>
          </a:p>
          <a:p>
            <a:pPr marL="742950" lvl="1" indent="-285750" algn="just">
              <a:lnSpc>
                <a:spcPct val="80000"/>
              </a:lnSpc>
              <a:buFont typeface="Wingdings" pitchFamily="2" charset="2"/>
              <a:buChar char="q"/>
            </a:pPr>
            <a:r>
              <a:rPr lang="bg-BG" sz="2000" dirty="0" smtClean="0">
                <a:latin typeface="Arial" charset="0"/>
              </a:rPr>
              <a:t>АДФИ – „бариера“ срещу незаконосъобразни действия</a:t>
            </a:r>
          </a:p>
          <a:p>
            <a:pPr marL="742950" lvl="1" indent="-285750" algn="just">
              <a:lnSpc>
                <a:spcPct val="80000"/>
              </a:lnSpc>
              <a:buFont typeface="Wingdings" pitchFamily="2" charset="2"/>
              <a:buChar char="q"/>
            </a:pPr>
            <a:r>
              <a:rPr lang="bg-BG" sz="2000" dirty="0" smtClean="0">
                <a:latin typeface="Arial" charset="0"/>
              </a:rPr>
              <a:t>АОП, УО на ОП, ОСЕС и др. – “финансовите корекции” – най-тежкият проблем за бенефициентите</a:t>
            </a:r>
          </a:p>
        </p:txBody>
      </p:sp>
      <p:pic>
        <p:nvPicPr>
          <p:cNvPr id="17411" name="Picture 5" descr="Nsorb_300dpi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23963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489868" y="773112"/>
            <a:ext cx="921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bg-BG" sz="1800" b="1" dirty="0">
                <a:solidFill>
                  <a:srgbClr val="003300"/>
                </a:solidFill>
                <a:latin typeface="Arial" charset="0"/>
              </a:rPr>
              <a:t>необходима или “нежелана” част от ежедневието </a:t>
            </a:r>
            <a:r>
              <a:rPr lang="bg-BG" sz="1800" b="1" dirty="0" smtClean="0">
                <a:solidFill>
                  <a:srgbClr val="003300"/>
                </a:solidFill>
                <a:latin typeface="Arial" charset="0"/>
              </a:rPr>
              <a:t>ни</a:t>
            </a:r>
            <a:endParaRPr lang="bg-BG" sz="1800" b="1" dirty="0">
              <a:solidFill>
                <a:srgbClr val="003300"/>
              </a:solidFill>
              <a:latin typeface="Arial" charset="0"/>
            </a:endParaRPr>
          </a:p>
        </p:txBody>
      </p:sp>
      <p:pic>
        <p:nvPicPr>
          <p:cNvPr id="17415" name="Picture 7" descr="images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52138" y="0"/>
            <a:ext cx="1439862" cy="14398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 idx="4294967295"/>
          </p:nvPr>
        </p:nvSpPr>
        <p:spPr>
          <a:xfrm>
            <a:off x="2463323" y="161131"/>
            <a:ext cx="7480777" cy="546100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ctr"/>
            <a:r>
              <a:rPr lang="bg-BG" sz="4000" b="1" dirty="0" smtClean="0"/>
              <a:t>Резултати от одитите на общините</a:t>
            </a:r>
          </a:p>
        </p:txBody>
      </p:sp>
      <p:sp>
        <p:nvSpPr>
          <p:cNvPr id="44038" name="Rectangle 6"/>
          <p:cNvSpPr>
            <a:spLocks noGrp="1"/>
          </p:cNvSpPr>
          <p:nvPr>
            <p:ph type="body" sz="half" idx="2"/>
          </p:nvPr>
        </p:nvSpPr>
        <p:spPr>
          <a:xfrm>
            <a:off x="78740" y="1176338"/>
            <a:ext cx="11739880" cy="5681662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bg-BG" sz="3200" dirty="0" smtClean="0">
                <a:solidFill>
                  <a:srgbClr val="003300"/>
                </a:solidFill>
              </a:rPr>
              <a:t>Заверка </a:t>
            </a:r>
            <a:r>
              <a:rPr lang="ru-RU" sz="3200" dirty="0" smtClean="0">
                <a:solidFill>
                  <a:srgbClr val="003300"/>
                </a:solidFill>
              </a:rPr>
              <a:t>на </a:t>
            </a:r>
            <a:r>
              <a:rPr lang="ru-RU" sz="3200" dirty="0" err="1" smtClean="0">
                <a:solidFill>
                  <a:srgbClr val="003300"/>
                </a:solidFill>
              </a:rPr>
              <a:t>годишните</a:t>
            </a:r>
            <a:r>
              <a:rPr lang="ru-RU" sz="3200" dirty="0" smtClean="0">
                <a:solidFill>
                  <a:srgbClr val="003300"/>
                </a:solidFill>
              </a:rPr>
              <a:t> </a:t>
            </a:r>
            <a:r>
              <a:rPr lang="ru-RU" sz="3200" b="1" dirty="0" err="1" smtClean="0">
                <a:solidFill>
                  <a:srgbClr val="003300"/>
                </a:solidFill>
              </a:rPr>
              <a:t>финансови</a:t>
            </a:r>
            <a:r>
              <a:rPr lang="ru-RU" sz="3200" b="1" dirty="0" smtClean="0">
                <a:solidFill>
                  <a:srgbClr val="003300"/>
                </a:solidFill>
              </a:rPr>
              <a:t> </a:t>
            </a:r>
            <a:r>
              <a:rPr lang="ru-RU" sz="3200" b="1" dirty="0" err="1" smtClean="0">
                <a:solidFill>
                  <a:srgbClr val="003300"/>
                </a:solidFill>
              </a:rPr>
              <a:t>отчети</a:t>
            </a:r>
            <a:r>
              <a:rPr lang="ru-RU" sz="3200" b="1" i="1" dirty="0" smtClean="0">
                <a:solidFill>
                  <a:srgbClr val="003300"/>
                </a:solidFill>
              </a:rPr>
              <a:t> за 247 </a:t>
            </a:r>
            <a:r>
              <a:rPr lang="ru-RU" sz="3200" b="1" i="1" dirty="0" err="1" smtClean="0">
                <a:solidFill>
                  <a:srgbClr val="003300"/>
                </a:solidFill>
              </a:rPr>
              <a:t>общини</a:t>
            </a:r>
            <a:r>
              <a:rPr lang="ru-RU" sz="3200" b="1" i="1" dirty="0" smtClean="0">
                <a:solidFill>
                  <a:srgbClr val="003300"/>
                </a:solidFill>
              </a:rPr>
              <a:t> </a:t>
            </a:r>
            <a:endParaRPr lang="bg-BG" sz="3200" b="1" dirty="0" smtClean="0">
              <a:solidFill>
                <a:srgbClr val="003300"/>
              </a:solidFill>
            </a:endParaRPr>
          </a:p>
          <a:p>
            <a:pPr lvl="1">
              <a:lnSpc>
                <a:spcPct val="70000"/>
              </a:lnSpc>
              <a:buFontTx/>
              <a:buChar char="•"/>
            </a:pPr>
            <a:r>
              <a:rPr lang="bg-BG" i="1" dirty="0" smtClean="0">
                <a:latin typeface="Times New Roman" pitchFamily="18" charset="0"/>
                <a:cs typeface="Times New Roman" pitchFamily="18" charset="0"/>
              </a:rPr>
              <a:t>Без резерви – </a:t>
            </a: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19 %</a:t>
            </a:r>
            <a:r>
              <a:rPr lang="bg-BG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lnSpc>
                <a:spcPct val="70000"/>
              </a:lnSpc>
              <a:buFontTx/>
              <a:buChar char="•"/>
            </a:pPr>
            <a:r>
              <a:rPr lang="bg-BG" i="1" dirty="0" smtClean="0">
                <a:latin typeface="Times New Roman" pitchFamily="18" charset="0"/>
                <a:cs typeface="Times New Roman" pitchFamily="18" charset="0"/>
              </a:rPr>
              <a:t>С обръщане на внимание – </a:t>
            </a: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57%</a:t>
            </a:r>
          </a:p>
          <a:p>
            <a:pPr lvl="1">
              <a:lnSpc>
                <a:spcPct val="70000"/>
              </a:lnSpc>
              <a:buFontTx/>
              <a:buChar char="•"/>
            </a:pPr>
            <a:r>
              <a:rPr lang="bg-BG" i="1" dirty="0" smtClean="0">
                <a:latin typeface="Times New Roman" pitchFamily="18" charset="0"/>
                <a:cs typeface="Times New Roman" pitchFamily="18" charset="0"/>
              </a:rPr>
              <a:t>Заверка с резерви – </a:t>
            </a: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22%</a:t>
            </a:r>
          </a:p>
          <a:p>
            <a:pPr lvl="1">
              <a:lnSpc>
                <a:spcPct val="70000"/>
              </a:lnSpc>
              <a:buFontTx/>
              <a:buChar char="•"/>
            </a:pPr>
            <a:r>
              <a:rPr lang="bg-BG" i="1" dirty="0" smtClean="0">
                <a:latin typeface="Times New Roman" pitchFamily="18" charset="0"/>
                <a:cs typeface="Times New Roman" pitchFamily="18" charset="0"/>
              </a:rPr>
              <a:t>Отказ за заверка – </a:t>
            </a: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2 % </a:t>
            </a:r>
          </a:p>
          <a:p>
            <a:pPr>
              <a:lnSpc>
                <a:spcPct val="70000"/>
              </a:lnSpc>
            </a:pPr>
            <a:r>
              <a:rPr lang="bg-BG" sz="3200" b="1" dirty="0" smtClean="0">
                <a:solidFill>
                  <a:srgbClr val="003300"/>
                </a:solidFill>
              </a:rPr>
              <a:t>Най-често откроявани слабости </a:t>
            </a:r>
            <a:r>
              <a:rPr lang="bg-BG" sz="3200" dirty="0" smtClean="0">
                <a:solidFill>
                  <a:srgbClr val="003300"/>
                </a:solidFill>
              </a:rPr>
              <a:t>при одит на съответствието </a:t>
            </a:r>
            <a:r>
              <a:rPr lang="bg-BG" sz="3200" dirty="0" smtClean="0"/>
              <a:t>в следните области</a:t>
            </a:r>
            <a:r>
              <a:rPr lang="bg-BG" sz="3200" dirty="0" smtClean="0">
                <a:solidFill>
                  <a:srgbClr val="003300"/>
                </a:solidFill>
              </a:rPr>
              <a:t> </a:t>
            </a:r>
            <a:r>
              <a:rPr lang="bg-BG" sz="3200" dirty="0" smtClean="0"/>
              <a:t>- системи за финансово управление и контрол(СФУК), бюджет, възлагане на обществени поръчки и управление на имуществото</a:t>
            </a:r>
          </a:p>
          <a:p>
            <a:pPr lvl="1">
              <a:lnSpc>
                <a:spcPct val="100000"/>
              </a:lnSpc>
            </a:pPr>
            <a:r>
              <a:rPr lang="bg-BG" i="1" dirty="0" smtClean="0"/>
              <a:t>Неефективно функциониране </a:t>
            </a:r>
            <a:r>
              <a:rPr lang="bg-BG" i="1" dirty="0"/>
              <a:t>на </a:t>
            </a:r>
            <a:r>
              <a:rPr lang="bg-BG" i="1" dirty="0" smtClean="0"/>
              <a:t>СФУК и </a:t>
            </a:r>
            <a:r>
              <a:rPr lang="bg-BG" i="1" dirty="0"/>
              <a:t>на предварителния контрол</a:t>
            </a:r>
          </a:p>
          <a:p>
            <a:pPr lvl="1">
              <a:lnSpc>
                <a:spcPct val="100000"/>
              </a:lnSpc>
            </a:pPr>
            <a:r>
              <a:rPr lang="bg-BG" i="1" dirty="0" smtClean="0"/>
              <a:t>Слабо управление на риска</a:t>
            </a:r>
          </a:p>
          <a:p>
            <a:pPr lvl="1">
              <a:lnSpc>
                <a:spcPct val="100000"/>
              </a:lnSpc>
            </a:pPr>
            <a:r>
              <a:rPr lang="bg-BG" i="1" dirty="0" smtClean="0"/>
              <a:t>Слаб контрол </a:t>
            </a:r>
            <a:r>
              <a:rPr lang="bg-BG" i="1" dirty="0"/>
              <a:t>върху дейността на търговските </a:t>
            </a:r>
            <a:r>
              <a:rPr lang="bg-BG" i="1" dirty="0" smtClean="0"/>
              <a:t>дружества и общинските приходни звена</a:t>
            </a:r>
            <a:endParaRPr lang="bg-BG" i="1" dirty="0"/>
          </a:p>
          <a:p>
            <a:pPr lvl="1">
              <a:lnSpc>
                <a:spcPct val="100000"/>
              </a:lnSpc>
            </a:pPr>
            <a:r>
              <a:rPr lang="bg-BG" i="1" dirty="0" smtClean="0"/>
              <a:t>Несвоевременно актуализиране на вътрешните нормативни актове</a:t>
            </a:r>
            <a:endParaRPr lang="bg-BG" i="1" dirty="0"/>
          </a:p>
          <a:p>
            <a:pPr lvl="1">
              <a:lnSpc>
                <a:spcPct val="100000"/>
              </a:lnSpc>
            </a:pPr>
            <a:r>
              <a:rPr lang="bg-BG" i="1" dirty="0" smtClean="0"/>
              <a:t>Неправилно планирани </a:t>
            </a:r>
            <a:r>
              <a:rPr lang="bg-BG" i="1" dirty="0"/>
              <a:t>приходи от такси без изготвени </a:t>
            </a:r>
            <a:r>
              <a:rPr lang="bg-BG" i="1" dirty="0" smtClean="0"/>
              <a:t>анализи</a:t>
            </a:r>
            <a:endParaRPr lang="bg-BG" i="1" dirty="0"/>
          </a:p>
        </p:txBody>
      </p:sp>
      <p:pic>
        <p:nvPicPr>
          <p:cNvPr id="44039" name="Picture 5" descr="Nsorb_300dpi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23963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0" name="Picture 8" descr="imag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75" y="-45720"/>
            <a:ext cx="1762125" cy="1762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988820" y="80010"/>
            <a:ext cx="8743950" cy="731519"/>
          </a:xfrm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bg-BG" sz="3600" b="1" dirty="0"/>
              <a:t>Добри практики на общините по публичност и прозрачност при управлението 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0" y="925830"/>
            <a:ext cx="12092940" cy="5554980"/>
          </a:xfrm>
        </p:spPr>
        <p:txBody>
          <a:bodyPr/>
          <a:lstStyle/>
          <a:p>
            <a:pPr marL="0" indent="0">
              <a:buNone/>
            </a:pPr>
            <a:r>
              <a:rPr lang="bg-BG" b="1" dirty="0" smtClean="0">
                <a:solidFill>
                  <a:srgbClr val="003300"/>
                </a:solidFill>
              </a:rPr>
              <a:t>Широко разпространени</a:t>
            </a:r>
            <a:r>
              <a:rPr lang="bg-BG" dirty="0" smtClean="0"/>
              <a:t> </a:t>
            </a:r>
            <a:r>
              <a:rPr lang="bg-BG" sz="2400" i="1" dirty="0" smtClean="0"/>
              <a:t>(в 80 до 100% от общините)</a:t>
            </a:r>
          </a:p>
          <a:p>
            <a:pPr lvl="1"/>
            <a:r>
              <a:rPr lang="bg-BG" sz="2300" dirty="0" smtClean="0"/>
              <a:t>Активно участие на гражданите в заседанията </a:t>
            </a:r>
            <a:r>
              <a:rPr lang="bg-BG" sz="2300" dirty="0"/>
              <a:t>на </a:t>
            </a:r>
            <a:r>
              <a:rPr lang="bg-BG" sz="2300" dirty="0" smtClean="0"/>
              <a:t>общинските съвети </a:t>
            </a:r>
            <a:endParaRPr lang="bg-BG" sz="2300" dirty="0"/>
          </a:p>
          <a:p>
            <a:pPr lvl="1"/>
            <a:r>
              <a:rPr lang="bg-BG" sz="2300" dirty="0"/>
              <a:t>Обществени обсъждания на бюджета, отчета, дълга и др</a:t>
            </a:r>
            <a:r>
              <a:rPr lang="bg-BG" sz="2300" dirty="0" smtClean="0"/>
              <a:t>.(</a:t>
            </a:r>
            <a:r>
              <a:rPr lang="bg-BG" sz="2300" i="1" dirty="0" smtClean="0"/>
              <a:t>протоколи</a:t>
            </a:r>
            <a:r>
              <a:rPr lang="bg-BG" sz="2300" dirty="0" smtClean="0"/>
              <a:t>)</a:t>
            </a:r>
            <a:endParaRPr lang="bg-BG" sz="2300" dirty="0"/>
          </a:p>
          <a:p>
            <a:pPr lvl="1"/>
            <a:r>
              <a:rPr lang="bg-BG" sz="2300" dirty="0" smtClean="0"/>
              <a:t>Информираност чрез публикации </a:t>
            </a:r>
            <a:r>
              <a:rPr lang="bg-BG" sz="2300" dirty="0"/>
              <a:t>на интернет сайта на </a:t>
            </a:r>
            <a:r>
              <a:rPr lang="bg-BG" sz="2300" dirty="0" smtClean="0"/>
              <a:t>общината, местните медии и социални мрежи</a:t>
            </a:r>
          </a:p>
          <a:p>
            <a:pPr lvl="1"/>
            <a:r>
              <a:rPr lang="bg-BG" sz="2300" dirty="0"/>
              <a:t>Г</a:t>
            </a:r>
            <a:r>
              <a:rPr lang="bg-BG" sz="2300" dirty="0" smtClean="0"/>
              <a:t>раждански инициативи, форуми </a:t>
            </a:r>
            <a:r>
              <a:rPr lang="bg-BG" sz="2300" dirty="0"/>
              <a:t>и </a:t>
            </a:r>
            <a:r>
              <a:rPr lang="bg-BG" sz="2300" dirty="0" smtClean="0"/>
              <a:t>общи събрания </a:t>
            </a:r>
            <a:r>
              <a:rPr lang="bg-BG" sz="2300" dirty="0"/>
              <a:t>на </a:t>
            </a:r>
            <a:r>
              <a:rPr lang="bg-BG" sz="2300" dirty="0" smtClean="0"/>
              <a:t>населението</a:t>
            </a:r>
            <a:endParaRPr lang="bg-BG" sz="2300" dirty="0"/>
          </a:p>
          <a:p>
            <a:pPr lvl="1"/>
            <a:r>
              <a:rPr lang="bg-BG" sz="2300" dirty="0" smtClean="0"/>
              <a:t>Публични регистри - общинската собственост, поръчки, конфликт на интереси и др.</a:t>
            </a:r>
          </a:p>
          <a:p>
            <a:pPr marL="0" indent="0">
              <a:buNone/>
            </a:pPr>
            <a:r>
              <a:rPr lang="bg-BG" b="1" dirty="0" smtClean="0">
                <a:solidFill>
                  <a:srgbClr val="003300"/>
                </a:solidFill>
              </a:rPr>
              <a:t>Добри общински практики</a:t>
            </a:r>
            <a:r>
              <a:rPr lang="bg-BG" dirty="0" smtClean="0"/>
              <a:t>: </a:t>
            </a:r>
            <a:endParaRPr lang="bg-BG" dirty="0"/>
          </a:p>
          <a:p>
            <a:pPr lvl="1"/>
            <a:r>
              <a:rPr lang="ru-RU" sz="2300" dirty="0" smtClean="0"/>
              <a:t>Стратегии за </a:t>
            </a:r>
            <a:r>
              <a:rPr lang="ru-RU" sz="2300" dirty="0" err="1" smtClean="0"/>
              <a:t>прозрачност</a:t>
            </a:r>
            <a:r>
              <a:rPr lang="ru-RU" sz="2300" dirty="0" smtClean="0"/>
              <a:t> и </a:t>
            </a:r>
            <a:r>
              <a:rPr lang="ru-RU" sz="2300" dirty="0" err="1" smtClean="0"/>
              <a:t>ефективност</a:t>
            </a:r>
            <a:r>
              <a:rPr lang="ru-RU" sz="2300" dirty="0" smtClean="0"/>
              <a:t> –</a:t>
            </a:r>
            <a:r>
              <a:rPr lang="ru-RU" sz="2300" i="1" dirty="0" smtClean="0"/>
              <a:t>30-40% от </a:t>
            </a:r>
            <a:r>
              <a:rPr lang="ru-RU" sz="2300" i="1" dirty="0" err="1" smtClean="0"/>
              <a:t>общините</a:t>
            </a:r>
            <a:endParaRPr lang="ru-RU" sz="2300" i="1" dirty="0" smtClean="0"/>
          </a:p>
          <a:p>
            <a:pPr lvl="1"/>
            <a:r>
              <a:rPr lang="ru-RU" sz="2300" dirty="0" err="1"/>
              <a:t>Вътрешни</a:t>
            </a:r>
            <a:r>
              <a:rPr lang="ru-RU" sz="2300" dirty="0"/>
              <a:t> правила за </a:t>
            </a:r>
            <a:r>
              <a:rPr lang="ru-RU" sz="2300" dirty="0" err="1"/>
              <a:t>прозрачност</a:t>
            </a:r>
            <a:r>
              <a:rPr lang="ru-RU" sz="2300" dirty="0"/>
              <a:t> и </a:t>
            </a:r>
            <a:r>
              <a:rPr lang="ru-RU" sz="2300" dirty="0" err="1" smtClean="0"/>
              <a:t>публичност</a:t>
            </a:r>
            <a:r>
              <a:rPr lang="ru-RU" sz="2300" dirty="0" smtClean="0"/>
              <a:t>, </a:t>
            </a:r>
            <a:r>
              <a:rPr lang="ru-RU" sz="2300" dirty="0" err="1" smtClean="0"/>
              <a:t>етични</a:t>
            </a:r>
            <a:r>
              <a:rPr lang="ru-RU" sz="2300" dirty="0" smtClean="0"/>
              <a:t> </a:t>
            </a:r>
            <a:r>
              <a:rPr lang="ru-RU" sz="2300" dirty="0" err="1" smtClean="0"/>
              <a:t>кодекси</a:t>
            </a:r>
            <a:r>
              <a:rPr lang="ru-RU" sz="2300" dirty="0" smtClean="0"/>
              <a:t> – </a:t>
            </a:r>
            <a:r>
              <a:rPr lang="ru-RU" sz="2300" i="1" dirty="0" smtClean="0"/>
              <a:t>от 50 до 70% </a:t>
            </a:r>
          </a:p>
          <a:p>
            <a:pPr lvl="1"/>
            <a:r>
              <a:rPr lang="bg-BG" sz="2300" dirty="0" smtClean="0"/>
              <a:t>Обществени и консултативни съвети – </a:t>
            </a:r>
            <a:r>
              <a:rPr lang="bg-BG" sz="2300" i="1" dirty="0" smtClean="0"/>
              <a:t>от 60 до 80%</a:t>
            </a:r>
          </a:p>
          <a:p>
            <a:pPr lvl="1"/>
            <a:r>
              <a:rPr lang="bg-BG" sz="2300" dirty="0"/>
              <a:t>Оценка на удовлетвореността на потребителите – </a:t>
            </a:r>
            <a:r>
              <a:rPr lang="bg-BG" sz="2300" i="1" dirty="0"/>
              <a:t>над 50%</a:t>
            </a:r>
          </a:p>
          <a:p>
            <a:pPr lvl="1"/>
            <a:r>
              <a:rPr lang="bg-BG" sz="2300" dirty="0"/>
              <a:t>Бюджет, ориентиран към резултатите – </a:t>
            </a:r>
            <a:r>
              <a:rPr lang="bg-BG" sz="2300" i="1" dirty="0"/>
              <a:t>над 20%</a:t>
            </a:r>
          </a:p>
          <a:p>
            <a:pPr lvl="1"/>
            <a:r>
              <a:rPr lang="bg-BG" sz="2300" dirty="0" smtClean="0"/>
              <a:t>Младежки </a:t>
            </a:r>
            <a:r>
              <a:rPr lang="bg-BG" sz="2300" dirty="0"/>
              <a:t>парламенти – </a:t>
            </a:r>
            <a:r>
              <a:rPr lang="bg-BG" sz="2300" i="1" dirty="0"/>
              <a:t>над 14%</a:t>
            </a:r>
          </a:p>
          <a:p>
            <a:pPr lvl="1"/>
            <a:r>
              <a:rPr lang="bg-BG" sz="2300" dirty="0" smtClean="0"/>
              <a:t>Обществен посредник – </a:t>
            </a:r>
            <a:r>
              <a:rPr lang="bg-BG" sz="2300" i="1" dirty="0" smtClean="0"/>
              <a:t>над 13 %</a:t>
            </a:r>
          </a:p>
        </p:txBody>
      </p:sp>
      <p:pic>
        <p:nvPicPr>
          <p:cNvPr id="5" name="Picture 5" descr="Nsorb_300dpi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23963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ome_image"/>
          <p:cNvPicPr>
            <a:picLocks noGrp="1"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61295" y="5577840"/>
            <a:ext cx="1731645" cy="115443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1276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626076" y="109686"/>
            <a:ext cx="9092248" cy="648989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bg-BG" sz="3200" b="1" dirty="0" smtClean="0"/>
              <a:t>Ролята на Националното сдружение на общините</a:t>
            </a:r>
            <a:endParaRPr lang="bg-BG" sz="3200" b="1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idx="1"/>
          </p:nvPr>
        </p:nvSpPr>
        <p:spPr>
          <a:xfrm>
            <a:off x="514350" y="1439716"/>
            <a:ext cx="5288915" cy="1065359"/>
          </a:xfrm>
        </p:spPr>
        <p:txBody>
          <a:bodyPr/>
          <a:lstStyle/>
          <a:p>
            <a:pPr algn="ctr"/>
            <a:r>
              <a:rPr lang="ru-RU" dirty="0"/>
              <a:t>„Глас” на </a:t>
            </a:r>
            <a:r>
              <a:rPr lang="ru-RU" dirty="0" err="1"/>
              <a:t>общините</a:t>
            </a:r>
            <a:r>
              <a:rPr lang="ru-RU" dirty="0"/>
              <a:t> в </a:t>
            </a:r>
            <a:r>
              <a:rPr lang="ru-RU" dirty="0" err="1"/>
              <a:t>България</a:t>
            </a:r>
            <a:r>
              <a:rPr lang="ru-RU" dirty="0"/>
              <a:t> - </a:t>
            </a:r>
            <a:r>
              <a:rPr lang="ru-RU" dirty="0" err="1"/>
              <a:t>представител</a:t>
            </a:r>
            <a:r>
              <a:rPr lang="ru-RU" dirty="0"/>
              <a:t> и защитник на </a:t>
            </a:r>
            <a:r>
              <a:rPr lang="ru-RU" dirty="0" err="1"/>
              <a:t>интересите</a:t>
            </a:r>
            <a:r>
              <a:rPr lang="ru-RU" dirty="0"/>
              <a:t> на </a:t>
            </a:r>
            <a:r>
              <a:rPr lang="ru-RU" dirty="0" err="1"/>
              <a:t>местните</a:t>
            </a:r>
            <a:r>
              <a:rPr lang="ru-RU" dirty="0"/>
              <a:t> </a:t>
            </a:r>
            <a:r>
              <a:rPr lang="ru-RU" dirty="0" smtClean="0"/>
              <a:t>власти</a:t>
            </a:r>
            <a:endParaRPr lang="ru-RU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2"/>
          </p:nvPr>
        </p:nvSpPr>
        <p:spPr>
          <a:xfrm>
            <a:off x="622618" y="2505075"/>
            <a:ext cx="5157787" cy="3684588"/>
          </a:xfrm>
        </p:spPr>
        <p:txBody>
          <a:bodyPr rtlCol="0">
            <a:normAutofit/>
          </a:bodyPr>
          <a:lstStyle/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 fontAlgn="auto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Ежегодни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преговори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с Министерство на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финансите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по бюджета</a:t>
            </a:r>
          </a:p>
          <a:p>
            <a:pPr lvl="1" fontAlgn="auto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Подобряване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на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бюджетното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и финансово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законодателство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 fontAlgn="auto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Консолидиране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на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обществена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подкрепа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по реформата за децентрализация </a:t>
            </a:r>
          </a:p>
        </p:txBody>
      </p:sp>
      <p:sp>
        <p:nvSpPr>
          <p:cNvPr id="6" name="Текстов контейнер 5"/>
          <p:cNvSpPr>
            <a:spLocks noGrp="1"/>
          </p:cNvSpPr>
          <p:nvPr>
            <p:ph type="body" sz="quarter" idx="3"/>
          </p:nvPr>
        </p:nvSpPr>
        <p:spPr>
          <a:xfrm>
            <a:off x="6172200" y="1439716"/>
            <a:ext cx="5183188" cy="1065359"/>
          </a:xfrm>
        </p:spPr>
        <p:txBody>
          <a:bodyPr/>
          <a:lstStyle/>
          <a:p>
            <a:pPr algn="ctr"/>
            <a:r>
              <a:rPr lang="bg-BG" dirty="0" smtClean="0"/>
              <a:t>Център за услуги и подкрепа на общините при:</a:t>
            </a:r>
          </a:p>
          <a:p>
            <a:endParaRPr lang="bg-BG" sz="800" dirty="0"/>
          </a:p>
        </p:txBody>
      </p:sp>
      <p:sp>
        <p:nvSpPr>
          <p:cNvPr id="7" name="Контейнер за съдържание 6"/>
          <p:cNvSpPr>
            <a:spLocks noGrp="1"/>
          </p:cNvSpPr>
          <p:nvPr>
            <p:ph sz="quarter" idx="4"/>
          </p:nvPr>
        </p:nvSpPr>
        <p:spPr>
          <a:xfrm>
            <a:off x="6541135" y="2505075"/>
            <a:ext cx="5183188" cy="3684588"/>
          </a:xfrm>
        </p:spPr>
        <p:txBody>
          <a:bodyPr/>
          <a:lstStyle/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 fontAlgn="auto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Създаването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на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местна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нормативна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уредба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 fontAlgn="auto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Изграждане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на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експертен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и технически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капацитет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 fontAlgn="auto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Разпространение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на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добри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практики и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иновативни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решение</a:t>
            </a:r>
            <a:endParaRPr lang="bg-BG" dirty="0"/>
          </a:p>
          <a:p>
            <a:endParaRPr lang="bg-BG" dirty="0"/>
          </a:p>
        </p:txBody>
      </p:sp>
      <p:pic>
        <p:nvPicPr>
          <p:cNvPr id="16387" name="Picture 5" descr="Nsorb_300dpi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0" y="0"/>
            <a:ext cx="1223963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Текстово поле 4"/>
          <p:cNvSpPr txBox="1"/>
          <p:nvPr/>
        </p:nvSpPr>
        <p:spPr>
          <a:xfrm>
            <a:off x="250190" y="868363"/>
            <a:ext cx="8013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bg-BG" sz="2400" b="1" i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Вече </a:t>
            </a:r>
            <a:r>
              <a:rPr lang="bg-BG" sz="2400" b="1" i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20 </a:t>
            </a:r>
            <a:r>
              <a:rPr lang="bg-BG" sz="2400" b="1" i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г. </a:t>
            </a:r>
            <a:r>
              <a:rPr lang="bg-BG" sz="2400" b="1" i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Националното сдружение на общините е:</a:t>
            </a:r>
            <a:endParaRPr lang="bg-BG" sz="2400" b="1" i="1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16389" name="Картина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10950" y="36513"/>
            <a:ext cx="7810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156210" y="868363"/>
            <a:ext cx="11936730" cy="5623560"/>
          </a:xfrm>
        </p:spPr>
        <p:txBody>
          <a:bodyPr/>
          <a:lstStyle/>
          <a:p>
            <a:r>
              <a:rPr lang="bg-BG" sz="2400" dirty="0" smtClean="0"/>
              <a:t>Ежегодни трайни форми</a:t>
            </a:r>
            <a:endParaRPr lang="bg-BG" sz="2400" dirty="0" smtClean="0">
              <a:solidFill>
                <a:srgbClr val="003300"/>
              </a:solidFill>
            </a:endParaRPr>
          </a:p>
          <a:p>
            <a:pPr lvl="1"/>
            <a:r>
              <a:rPr lang="bg-BG" sz="2000" b="1" dirty="0" smtClean="0">
                <a:solidFill>
                  <a:srgbClr val="003300"/>
                </a:solidFill>
              </a:rPr>
              <a:t>Бюджетните обучения (януари) и Националната среща на финансистите (юни)</a:t>
            </a:r>
          </a:p>
          <a:p>
            <a:pPr lvl="1"/>
            <a:r>
              <a:rPr lang="bg-BG" sz="2000" b="1" dirty="0" smtClean="0">
                <a:solidFill>
                  <a:srgbClr val="003300"/>
                </a:solidFill>
              </a:rPr>
              <a:t>Консултативната </a:t>
            </a:r>
            <a:r>
              <a:rPr lang="bg-BG" sz="2000" b="1" dirty="0">
                <a:solidFill>
                  <a:srgbClr val="003300"/>
                </a:solidFill>
              </a:rPr>
              <a:t>разработка за общинския </a:t>
            </a:r>
            <a:r>
              <a:rPr lang="bg-BG" sz="2000" b="1" dirty="0" smtClean="0">
                <a:solidFill>
                  <a:srgbClr val="003300"/>
                </a:solidFill>
              </a:rPr>
              <a:t>бюджет през съответната година включва и </a:t>
            </a:r>
            <a:r>
              <a:rPr lang="bg-BG" sz="2000" dirty="0" smtClean="0"/>
              <a:t>най-често срещаните пропуски, констатирани от одитни и контролни органи и конкретни практически мерки за тяхното преодоляване </a:t>
            </a:r>
          </a:p>
          <a:p>
            <a:pPr lvl="1"/>
            <a:r>
              <a:rPr lang="bg-BG" sz="2000" b="1" dirty="0" smtClean="0">
                <a:solidFill>
                  <a:srgbClr val="003300"/>
                </a:solidFill>
              </a:rPr>
              <a:t>Работа с изборните органи за подобряване прозрачността, публичността и ефективността на местното управление </a:t>
            </a:r>
            <a:r>
              <a:rPr lang="bg-BG" sz="2000" dirty="0" smtClean="0"/>
              <a:t>–информационни, консултативни материали, препоръки, финансов </a:t>
            </a:r>
            <a:r>
              <a:rPr lang="bg-BG" sz="2000" dirty="0" err="1" smtClean="0"/>
              <a:t>бенчмарк</a:t>
            </a:r>
            <a:endParaRPr lang="bg-BG" sz="2000" dirty="0" smtClean="0"/>
          </a:p>
          <a:p>
            <a:pPr lvl="1"/>
            <a:r>
              <a:rPr lang="bg-BG" sz="2000" b="1" dirty="0" smtClean="0">
                <a:solidFill>
                  <a:srgbClr val="003300"/>
                </a:solidFill>
              </a:rPr>
              <a:t>Целева работа </a:t>
            </a:r>
            <a:r>
              <a:rPr lang="bg-BG" sz="2000" b="1" dirty="0">
                <a:solidFill>
                  <a:srgbClr val="003300"/>
                </a:solidFill>
              </a:rPr>
              <a:t>с общините с </a:t>
            </a:r>
            <a:r>
              <a:rPr lang="bg-BG" sz="2000" b="1" dirty="0" smtClean="0">
                <a:solidFill>
                  <a:srgbClr val="003300"/>
                </a:solidFill>
              </a:rPr>
              <a:t>пропуски и слабости</a:t>
            </a:r>
            <a:endParaRPr lang="bg-BG" sz="1000" dirty="0" smtClean="0"/>
          </a:p>
          <a:p>
            <a:r>
              <a:rPr lang="bg-BG" sz="2400" dirty="0" smtClean="0"/>
              <a:t>Целеви </a:t>
            </a:r>
            <a:r>
              <a:rPr lang="bg-BG" sz="2400" dirty="0"/>
              <a:t>обучения на финансови експерти </a:t>
            </a:r>
            <a:r>
              <a:rPr lang="bg-BG" sz="2000" dirty="0" smtClean="0"/>
              <a:t>(2013-2014 г.)</a:t>
            </a:r>
            <a:endParaRPr lang="bg-BG" sz="2000" dirty="0"/>
          </a:p>
          <a:p>
            <a:pPr lvl="1"/>
            <a:r>
              <a:rPr lang="bg-BG" sz="2000" b="1" dirty="0" smtClean="0">
                <a:solidFill>
                  <a:srgbClr val="003300"/>
                </a:solidFill>
              </a:rPr>
              <a:t>в страната </a:t>
            </a:r>
          </a:p>
          <a:p>
            <a:pPr lvl="2"/>
            <a:r>
              <a:rPr lang="bg-BG" sz="1600" i="1" dirty="0" smtClean="0"/>
              <a:t>за финансови експерти – 740 служители на общините</a:t>
            </a:r>
          </a:p>
          <a:p>
            <a:pPr lvl="2"/>
            <a:r>
              <a:rPr lang="bg-BG" sz="1600" i="1" dirty="0" smtClean="0"/>
              <a:t>национални срещи и тематични форуми – над 1 000 участника</a:t>
            </a:r>
          </a:p>
          <a:p>
            <a:pPr lvl="1"/>
            <a:r>
              <a:rPr lang="bg-BG" sz="2000" b="1" dirty="0" smtClean="0">
                <a:solidFill>
                  <a:srgbClr val="003300"/>
                </a:solidFill>
              </a:rPr>
              <a:t>в Европейския институт по публична администрация</a:t>
            </a:r>
          </a:p>
          <a:p>
            <a:pPr lvl="2"/>
            <a:r>
              <a:rPr lang="bg-BG" sz="1600" i="1" dirty="0" smtClean="0"/>
              <a:t>Анализ разходи-ползи – 205 участника</a:t>
            </a:r>
          </a:p>
          <a:p>
            <a:pPr lvl="2"/>
            <a:r>
              <a:rPr lang="bg-BG" sz="1600" i="1" dirty="0"/>
              <a:t>О</a:t>
            </a:r>
            <a:r>
              <a:rPr lang="bg-BG" sz="1600" i="1" dirty="0" smtClean="0"/>
              <a:t>бществени поръчки – 135</a:t>
            </a:r>
            <a:r>
              <a:rPr lang="bg-BG" sz="1600" i="1" dirty="0"/>
              <a:t> участника</a:t>
            </a:r>
            <a:endParaRPr lang="bg-BG" sz="1600" i="1" dirty="0" smtClean="0"/>
          </a:p>
          <a:p>
            <a:pPr lvl="2"/>
            <a:r>
              <a:rPr lang="bg-BG" sz="1600" i="1" dirty="0" smtClean="0"/>
              <a:t>Административен мениджмънт - 170</a:t>
            </a:r>
            <a:r>
              <a:rPr lang="bg-BG" sz="1600" i="1" dirty="0"/>
              <a:t> участника</a:t>
            </a:r>
          </a:p>
          <a:p>
            <a:r>
              <a:rPr lang="bg-BG" sz="2400" dirty="0"/>
              <a:t>Привличане за участие на одитни и контролни органи в общински форуми – по 3-4 форума годишно</a:t>
            </a:r>
          </a:p>
        </p:txBody>
      </p:sp>
      <p:sp>
        <p:nvSpPr>
          <p:cNvPr id="5" name="Rectangle 2"/>
          <p:cNvSpPr>
            <a:spLocks noGrp="1"/>
          </p:cNvSpPr>
          <p:nvPr>
            <p:ph type="title"/>
          </p:nvPr>
        </p:nvSpPr>
        <p:spPr>
          <a:xfrm>
            <a:off x="1645920" y="125096"/>
            <a:ext cx="9307830" cy="572134"/>
          </a:xfrm>
          <a:gradFill rotWithShape="1">
            <a:gsLst>
              <a:gs pos="0">
                <a:srgbClr val="FFFFFF"/>
              </a:gs>
              <a:gs pos="50000">
                <a:srgbClr val="FBFBFB"/>
              </a:gs>
              <a:gs pos="100000">
                <a:srgbClr val="D0D0D0"/>
              </a:gs>
            </a:gsLst>
            <a:lin ang="5400000"/>
          </a:gradFill>
          <a:ln/>
        </p:spPr>
        <p:txBody>
          <a:bodyPr/>
          <a:lstStyle/>
          <a:p>
            <a:pPr algn="ctr"/>
            <a:r>
              <a:rPr lang="bg-BG" sz="2800" b="1" dirty="0" smtClean="0"/>
              <a:t>Приноса на НСОРБ – мерки и въздействие</a:t>
            </a:r>
          </a:p>
        </p:txBody>
      </p:sp>
      <p:pic>
        <p:nvPicPr>
          <p:cNvPr id="6" name="Picture 5" descr="Nsorb_300dpi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23963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950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232410" y="1082674"/>
            <a:ext cx="11727180" cy="5501005"/>
          </a:xfrm>
        </p:spPr>
        <p:txBody>
          <a:bodyPr/>
          <a:lstStyle/>
          <a:p>
            <a:r>
              <a:rPr lang="ru-RU" b="1" dirty="0" err="1" smtClean="0"/>
              <a:t>Консолидиране</a:t>
            </a:r>
            <a:r>
              <a:rPr lang="ru-RU" b="1" dirty="0" smtClean="0"/>
              <a:t> </a:t>
            </a:r>
            <a:r>
              <a:rPr lang="ru-RU" b="1" dirty="0" err="1" smtClean="0"/>
              <a:t>позициите</a:t>
            </a:r>
            <a:r>
              <a:rPr lang="ru-RU" b="1" dirty="0" smtClean="0"/>
              <a:t> на </a:t>
            </a:r>
            <a:r>
              <a:rPr lang="ru-RU" b="1" dirty="0" err="1" smtClean="0"/>
              <a:t>контролните</a:t>
            </a:r>
            <a:r>
              <a:rPr lang="ru-RU" b="1" dirty="0" smtClean="0"/>
              <a:t> </a:t>
            </a:r>
            <a:r>
              <a:rPr lang="ru-RU" b="1" dirty="0" err="1" smtClean="0"/>
              <a:t>органи</a:t>
            </a:r>
            <a:r>
              <a:rPr lang="ru-RU" b="1" dirty="0" smtClean="0"/>
              <a:t> </a:t>
            </a:r>
            <a:r>
              <a:rPr lang="ru-RU" dirty="0" smtClean="0"/>
              <a:t>по:</a:t>
            </a:r>
          </a:p>
          <a:p>
            <a:pPr lvl="1"/>
            <a:r>
              <a:rPr lang="ru-RU" i="1" dirty="0" err="1" smtClean="0"/>
              <a:t>въпроси</a:t>
            </a:r>
            <a:r>
              <a:rPr lang="ru-RU" i="1" dirty="0" smtClean="0"/>
              <a:t> на </a:t>
            </a:r>
            <a:r>
              <a:rPr lang="ru-RU" i="1" dirty="0" err="1" smtClean="0"/>
              <a:t>отчетността</a:t>
            </a:r>
            <a:r>
              <a:rPr lang="ru-RU" i="1" dirty="0" smtClean="0"/>
              <a:t> </a:t>
            </a:r>
            <a:r>
              <a:rPr lang="ru-RU" i="1" dirty="0"/>
              <a:t>и </a:t>
            </a:r>
            <a:r>
              <a:rPr lang="ru-RU" i="1" dirty="0" err="1"/>
              <a:t>контрола</a:t>
            </a:r>
            <a:r>
              <a:rPr lang="ru-RU" i="1" dirty="0"/>
              <a:t>, </a:t>
            </a:r>
            <a:r>
              <a:rPr lang="ru-RU" i="1" dirty="0" err="1"/>
              <a:t>планирането</a:t>
            </a:r>
            <a:r>
              <a:rPr lang="ru-RU" i="1" dirty="0"/>
              <a:t>, </a:t>
            </a:r>
            <a:r>
              <a:rPr lang="ru-RU" i="1" dirty="0" err="1"/>
              <a:t>разходването</a:t>
            </a:r>
            <a:r>
              <a:rPr lang="ru-RU" i="1" dirty="0"/>
              <a:t> и </a:t>
            </a:r>
            <a:r>
              <a:rPr lang="ru-RU" i="1" dirty="0" err="1"/>
              <a:t>отчитането</a:t>
            </a:r>
            <a:r>
              <a:rPr lang="ru-RU" i="1" dirty="0"/>
              <a:t> на средства </a:t>
            </a:r>
            <a:endParaRPr lang="ru-RU" i="1" dirty="0" smtClean="0"/>
          </a:p>
          <a:p>
            <a:pPr lvl="1"/>
            <a:r>
              <a:rPr lang="ru-RU" i="1" dirty="0" err="1" smtClean="0"/>
              <a:t>прилагането</a:t>
            </a:r>
            <a:r>
              <a:rPr lang="ru-RU" i="1" dirty="0" smtClean="0"/>
              <a:t> </a:t>
            </a:r>
            <a:r>
              <a:rPr lang="ru-RU" i="1" dirty="0"/>
              <a:t>на Закона за </a:t>
            </a:r>
            <a:r>
              <a:rPr lang="ru-RU" i="1" dirty="0" err="1"/>
              <a:t>обществените</a:t>
            </a:r>
            <a:r>
              <a:rPr lang="ru-RU" i="1" dirty="0"/>
              <a:t> </a:t>
            </a:r>
            <a:r>
              <a:rPr lang="ru-RU" i="1" dirty="0" err="1" smtClean="0"/>
              <a:t>поръчки</a:t>
            </a:r>
            <a:r>
              <a:rPr lang="ru-RU" i="1" dirty="0" smtClean="0"/>
              <a:t> </a:t>
            </a:r>
            <a:r>
              <a:rPr lang="ru-RU" i="1" dirty="0"/>
              <a:t>на </a:t>
            </a:r>
            <a:r>
              <a:rPr lang="ru-RU" i="1" dirty="0" err="1" smtClean="0"/>
              <a:t>еднакви</a:t>
            </a:r>
            <a:r>
              <a:rPr lang="ru-RU" i="1" dirty="0" smtClean="0"/>
              <a:t> </a:t>
            </a:r>
            <a:r>
              <a:rPr lang="ru-RU" i="1" dirty="0" err="1" smtClean="0"/>
              <a:t>норми</a:t>
            </a:r>
            <a:r>
              <a:rPr lang="ru-RU" i="1" dirty="0" smtClean="0"/>
              <a:t> </a:t>
            </a:r>
            <a:r>
              <a:rPr lang="ru-RU" i="1" dirty="0"/>
              <a:t>или </a:t>
            </a:r>
            <a:r>
              <a:rPr lang="ru-RU" i="1" dirty="0" err="1" smtClean="0"/>
              <a:t>казуси</a:t>
            </a:r>
            <a:r>
              <a:rPr lang="ru-RU" i="1" dirty="0" smtClean="0"/>
              <a:t> от </a:t>
            </a:r>
            <a:r>
              <a:rPr lang="ru-RU" i="1" dirty="0" err="1"/>
              <a:t>различни</a:t>
            </a:r>
            <a:r>
              <a:rPr lang="ru-RU" i="1" dirty="0"/>
              <a:t> </a:t>
            </a:r>
            <a:r>
              <a:rPr lang="ru-RU" i="1" dirty="0" err="1" smtClean="0"/>
              <a:t>екипи</a:t>
            </a:r>
            <a:endParaRPr lang="ru-RU" i="1" dirty="0" smtClean="0"/>
          </a:p>
          <a:p>
            <a:pPr lvl="1"/>
            <a:r>
              <a:rPr lang="ru-RU" i="1" dirty="0" err="1" smtClean="0"/>
              <a:t>управлението</a:t>
            </a:r>
            <a:r>
              <a:rPr lang="ru-RU" i="1" dirty="0" smtClean="0"/>
              <a:t> на средства от ЕС</a:t>
            </a:r>
          </a:p>
          <a:p>
            <a:pPr lvl="1"/>
            <a:endParaRPr lang="ru-RU" sz="1000" i="1" dirty="0"/>
          </a:p>
          <a:p>
            <a:r>
              <a:rPr lang="ru-RU" dirty="0" err="1" smtClean="0"/>
              <a:t>Облекчаване</a:t>
            </a:r>
            <a:r>
              <a:rPr lang="ru-RU" dirty="0" smtClean="0"/>
              <a:t> </a:t>
            </a:r>
            <a:r>
              <a:rPr lang="ru-RU" dirty="0" err="1" smtClean="0"/>
              <a:t>натоварването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 smtClean="0"/>
              <a:t>екипите</a:t>
            </a:r>
            <a:r>
              <a:rPr lang="ru-RU" dirty="0" smtClean="0"/>
              <a:t>, за сметка на </a:t>
            </a:r>
            <a:r>
              <a:rPr lang="ru-RU" b="1" dirty="0" err="1" smtClean="0"/>
              <a:t>развитието</a:t>
            </a:r>
            <a:r>
              <a:rPr lang="ru-RU" b="1" dirty="0" smtClean="0"/>
              <a:t> на </a:t>
            </a:r>
            <a:r>
              <a:rPr lang="ru-RU" b="1" dirty="0" err="1" smtClean="0"/>
              <a:t>адекватни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програмни</a:t>
            </a:r>
            <a:r>
              <a:rPr lang="ru-RU" b="1" dirty="0" smtClean="0"/>
              <a:t> </a:t>
            </a:r>
            <a:r>
              <a:rPr lang="ru-RU" b="1" dirty="0" err="1" smtClean="0"/>
              <a:t>продукти</a:t>
            </a:r>
            <a:r>
              <a:rPr lang="ru-RU" b="1" dirty="0" smtClean="0"/>
              <a:t> и среда за </a:t>
            </a:r>
            <a:r>
              <a:rPr lang="ru-RU" b="1" dirty="0" err="1" smtClean="0"/>
              <a:t>електронен</a:t>
            </a:r>
            <a:r>
              <a:rPr lang="ru-RU" b="1" dirty="0" smtClean="0"/>
              <a:t> обмен </a:t>
            </a:r>
            <a:r>
              <a:rPr lang="ru-RU" dirty="0" smtClean="0"/>
              <a:t>на публично </a:t>
            </a:r>
            <a:r>
              <a:rPr lang="ru-RU" dirty="0" err="1" smtClean="0"/>
              <a:t>достъпна</a:t>
            </a:r>
            <a:r>
              <a:rPr lang="ru-RU" dirty="0" smtClean="0"/>
              <a:t> информация</a:t>
            </a:r>
            <a:endParaRPr lang="ru-RU" sz="2400" i="1" dirty="0" smtClean="0"/>
          </a:p>
          <a:p>
            <a:endParaRPr lang="ru-RU" sz="2400" i="1" dirty="0"/>
          </a:p>
          <a:p>
            <a:r>
              <a:rPr lang="ru-RU" b="1" dirty="0" smtClean="0"/>
              <a:t>Оценка на </a:t>
            </a:r>
            <a:r>
              <a:rPr lang="ru-RU" b="1" dirty="0" err="1"/>
              <a:t>въздействието</a:t>
            </a:r>
            <a:r>
              <a:rPr lang="ru-RU" b="1" dirty="0"/>
              <a:t> </a:t>
            </a:r>
            <a:r>
              <a:rPr lang="ru-RU" dirty="0"/>
              <a:t>на </a:t>
            </a:r>
            <a:r>
              <a:rPr lang="ru-RU" dirty="0" err="1" smtClean="0"/>
              <a:t>проектите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нормативни</a:t>
            </a:r>
            <a:r>
              <a:rPr lang="ru-RU" dirty="0"/>
              <a:t> </a:t>
            </a:r>
            <a:r>
              <a:rPr lang="ru-RU" dirty="0" err="1"/>
              <a:t>актове</a:t>
            </a:r>
            <a:r>
              <a:rPr lang="ru-RU" dirty="0"/>
              <a:t>, с </a:t>
            </a:r>
            <a:r>
              <a:rPr lang="ru-RU" dirty="0" err="1"/>
              <a:t>оглед</a:t>
            </a:r>
            <a:r>
              <a:rPr lang="ru-RU" dirty="0"/>
              <a:t> </a:t>
            </a:r>
            <a:r>
              <a:rPr lang="ru-RU" dirty="0" err="1"/>
              <a:t>пестене</a:t>
            </a:r>
            <a:r>
              <a:rPr lang="ru-RU" dirty="0"/>
              <a:t> на публичен ресурс</a:t>
            </a:r>
          </a:p>
        </p:txBody>
      </p:sp>
      <p:pic>
        <p:nvPicPr>
          <p:cNvPr id="5" name="Picture 4" descr="clipart_of_15182_sm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69586" y="15241"/>
            <a:ext cx="1822414" cy="853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Grp="1"/>
          </p:cNvSpPr>
          <p:nvPr>
            <p:ph type="title"/>
          </p:nvPr>
        </p:nvSpPr>
        <p:spPr>
          <a:xfrm>
            <a:off x="1478280" y="198121"/>
            <a:ext cx="8477250" cy="670242"/>
          </a:xfrm>
          <a:gradFill rotWithShape="1">
            <a:gsLst>
              <a:gs pos="0">
                <a:srgbClr val="FFFFFF"/>
              </a:gs>
              <a:gs pos="50000">
                <a:srgbClr val="FBFBFB"/>
              </a:gs>
              <a:gs pos="100000">
                <a:srgbClr val="D0D0D0"/>
              </a:gs>
            </a:gsLst>
            <a:lin ang="5400000"/>
          </a:gradFill>
          <a:ln/>
        </p:spPr>
        <p:txBody>
          <a:bodyPr/>
          <a:lstStyle/>
          <a:p>
            <a:pPr algn="ctr"/>
            <a:r>
              <a:rPr lang="bg-BG" sz="2800" b="1" dirty="0" smtClean="0"/>
              <a:t>Открити проблеми за бъдещи решения</a:t>
            </a:r>
          </a:p>
        </p:txBody>
      </p:sp>
      <p:pic>
        <p:nvPicPr>
          <p:cNvPr id="7" name="Picture 5" descr="Nsorb_300dpi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23963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31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2642</TotalTime>
  <Words>1041</Words>
  <Application>Microsoft Office PowerPoint</Application>
  <PresentationFormat>Custom</PresentationFormat>
  <Paragraphs>152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тема</vt:lpstr>
      <vt:lpstr>Публичност и прозрачност в местното самоуправление – ролята на НСОРБ</vt:lpstr>
      <vt:lpstr>Принципни (не)съответствия</vt:lpstr>
      <vt:lpstr>Специфика на общините като обект на одитиране</vt:lpstr>
      <vt:lpstr>Одитна и контролна дейност в общините</vt:lpstr>
      <vt:lpstr>Резултати от одитите на общините</vt:lpstr>
      <vt:lpstr>Добри практики на общините по публичност и прозрачност при управлението </vt:lpstr>
      <vt:lpstr>Ролята на Националното сдружение на общините</vt:lpstr>
      <vt:lpstr>Приноса на НСОРБ – мерки и въздействие</vt:lpstr>
      <vt:lpstr>Открити проблеми за бъдещи решения</vt:lpstr>
      <vt:lpstr>Вместо заключение …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“Външният одит за общините – бариера или стимул за ефективно и прозрачно управление”</dc:title>
  <dc:creator>NSORB5</dc:creator>
  <cp:lastModifiedBy>Admin</cp:lastModifiedBy>
  <cp:revision>154</cp:revision>
  <dcterms:created xsi:type="dcterms:W3CDTF">2015-11-04T12:28:36Z</dcterms:created>
  <dcterms:modified xsi:type="dcterms:W3CDTF">2015-11-20T16:05:52Z</dcterms:modified>
</cp:coreProperties>
</file>