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sldIdLst>
    <p:sldId id="263" r:id="rId3"/>
    <p:sldId id="256" r:id="rId4"/>
    <p:sldId id="257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7378"/>
    <a:srgbClr val="93A2AB"/>
    <a:srgbClr val="4D5B63"/>
    <a:srgbClr val="56656E"/>
    <a:srgbClr val="5E6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02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  <a:gradFill flip="none" rotWithShape="1">
            <a:gsLst>
              <a:gs pos="8000">
                <a:schemeClr val="bg2">
                  <a:lumMod val="75000"/>
                  <a:tint val="66000"/>
                  <a:satMod val="160000"/>
                </a:schemeClr>
              </a:gs>
              <a:gs pos="97000">
                <a:schemeClr val="bg1"/>
              </a:gs>
              <a:gs pos="38000">
                <a:schemeClr val="bg2">
                  <a:lumMod val="75000"/>
                  <a:tint val="44500"/>
                  <a:satMod val="160000"/>
                </a:schemeClr>
              </a:gs>
              <a:gs pos="60000">
                <a:schemeClr val="bg2">
                  <a:lumMod val="75000"/>
                  <a:tint val="23500"/>
                  <a:satMod val="160000"/>
                </a:schemeClr>
              </a:gs>
            </a:gsLst>
            <a:lin ang="3600000" scaled="0"/>
            <a:tileRect/>
          </a:gradFill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5559552"/>
            <a:ext cx="9144000" cy="1280126"/>
            <a:chOff x="0" y="5092573"/>
            <a:chExt cx="9144000" cy="1765427"/>
          </a:xfrm>
        </p:grpSpPr>
        <p:sp>
          <p:nvSpPr>
            <p:cNvPr id="5" name="Isosceles Triangle 4"/>
            <p:cNvSpPr/>
            <p:nvPr/>
          </p:nvSpPr>
          <p:spPr>
            <a:xfrm>
              <a:off x="6324600" y="5092573"/>
              <a:ext cx="2819400" cy="1765427"/>
            </a:xfrm>
            <a:prstGeom prst="triangle">
              <a:avLst>
                <a:gd name="adj" fmla="val 100000"/>
              </a:avLst>
            </a:prstGeom>
            <a:solidFill>
              <a:srgbClr val="4D5B63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/>
            <p:cNvSpPr/>
            <p:nvPr/>
          </p:nvSpPr>
          <p:spPr>
            <a:xfrm>
              <a:off x="5181600" y="5571573"/>
              <a:ext cx="3962400" cy="1286427"/>
            </a:xfrm>
            <a:prstGeom prst="triangle">
              <a:avLst>
                <a:gd name="adj" fmla="val 59295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Content Placeholder 3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2048" y="5823984"/>
              <a:ext cx="539771" cy="759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Isosceles Triangle 6"/>
            <p:cNvSpPr/>
            <p:nvPr/>
          </p:nvSpPr>
          <p:spPr>
            <a:xfrm>
              <a:off x="0" y="5975287"/>
              <a:ext cx="7962900" cy="882713"/>
            </a:xfrm>
            <a:prstGeom prst="triangle">
              <a:avLst>
                <a:gd name="adj" fmla="val 68341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 userDrawn="1"/>
        </p:nvSpPr>
        <p:spPr>
          <a:xfrm>
            <a:off x="2743200" y="6542529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Институт на</a:t>
            </a:r>
            <a:r>
              <a:rPr lang="bg-BG" sz="1100" baseline="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дипломираните експерт-счетоводители в България</a:t>
            </a:r>
            <a:endParaRPr lang="en-US" sz="11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02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2649"/>
            <a:ext cx="8229600" cy="452596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559552"/>
            <a:ext cx="9144000" cy="1280160"/>
            <a:chOff x="0" y="5092573"/>
            <a:chExt cx="9144000" cy="1765427"/>
          </a:xfrm>
        </p:grpSpPr>
        <p:sp>
          <p:nvSpPr>
            <p:cNvPr id="17" name="Isosceles Triangle 16"/>
            <p:cNvSpPr/>
            <p:nvPr/>
          </p:nvSpPr>
          <p:spPr>
            <a:xfrm>
              <a:off x="6324600" y="5092573"/>
              <a:ext cx="2819400" cy="1765427"/>
            </a:xfrm>
            <a:prstGeom prst="triangle">
              <a:avLst>
                <a:gd name="adj" fmla="val 100000"/>
              </a:avLst>
            </a:prstGeom>
            <a:solidFill>
              <a:srgbClr val="4D5B63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5181600" y="5571573"/>
              <a:ext cx="3962400" cy="1286427"/>
            </a:xfrm>
            <a:prstGeom prst="triangle">
              <a:avLst>
                <a:gd name="adj" fmla="val 59295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Content Placeholder 3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2049" y="5823964"/>
              <a:ext cx="537953" cy="756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Isosceles Triangle 19"/>
            <p:cNvSpPr/>
            <p:nvPr/>
          </p:nvSpPr>
          <p:spPr>
            <a:xfrm>
              <a:off x="0" y="5975287"/>
              <a:ext cx="7962900" cy="882713"/>
            </a:xfrm>
            <a:prstGeom prst="triangle">
              <a:avLst>
                <a:gd name="adj" fmla="val 68341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 userDrawn="1"/>
        </p:nvSpPr>
        <p:spPr>
          <a:xfrm>
            <a:off x="2743200" y="6547104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Институт на</a:t>
            </a:r>
            <a:r>
              <a:rPr lang="bg-BG" sz="1100" baseline="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дипломираните експерт-счетоводители в България</a:t>
            </a:r>
            <a:endParaRPr lang="en-US" sz="11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3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743200" y="6542529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Институт на</a:t>
            </a:r>
            <a:r>
              <a:rPr lang="bg-BG" sz="1100" baseline="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дипломираните експерт-счетоводители в България</a:t>
            </a:r>
            <a:endParaRPr lang="en-US" sz="11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362200" y="6580629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Институт на</a:t>
            </a:r>
            <a:r>
              <a:rPr lang="bg-BG" sz="1100" baseline="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дипломираните експерт-счетоводители в България</a:t>
            </a:r>
            <a:endParaRPr lang="en-US" sz="11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0" y="5559552"/>
            <a:ext cx="9144000" cy="1280160"/>
            <a:chOff x="0" y="5092573"/>
            <a:chExt cx="9144000" cy="1765427"/>
          </a:xfrm>
        </p:grpSpPr>
        <p:sp>
          <p:nvSpPr>
            <p:cNvPr id="16" name="Isosceles Triangle 15"/>
            <p:cNvSpPr/>
            <p:nvPr/>
          </p:nvSpPr>
          <p:spPr>
            <a:xfrm>
              <a:off x="6324600" y="5092573"/>
              <a:ext cx="2819400" cy="1765427"/>
            </a:xfrm>
            <a:prstGeom prst="triangle">
              <a:avLst>
                <a:gd name="adj" fmla="val 100000"/>
              </a:avLst>
            </a:prstGeom>
            <a:solidFill>
              <a:srgbClr val="4D5B63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5181600" y="5571573"/>
              <a:ext cx="3962400" cy="1286427"/>
            </a:xfrm>
            <a:prstGeom prst="triangle">
              <a:avLst>
                <a:gd name="adj" fmla="val 59295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Content Placeholder 3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2048" y="5823964"/>
              <a:ext cx="537952" cy="756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Isosceles Triangle 18"/>
            <p:cNvSpPr/>
            <p:nvPr/>
          </p:nvSpPr>
          <p:spPr>
            <a:xfrm>
              <a:off x="0" y="5975287"/>
              <a:ext cx="7962900" cy="882713"/>
            </a:xfrm>
            <a:prstGeom prst="triangle">
              <a:avLst>
                <a:gd name="adj" fmla="val 68341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 userDrawn="1"/>
        </p:nvSpPr>
        <p:spPr>
          <a:xfrm>
            <a:off x="2743200" y="6547104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Институт на</a:t>
            </a:r>
            <a:r>
              <a:rPr lang="bg-BG" sz="1100" baseline="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дипломираните експерт-счетоводители в България</a:t>
            </a:r>
            <a:endParaRPr lang="en-US" sz="11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15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90196" y="1066800"/>
            <a:ext cx="6934200" cy="2819400"/>
          </a:xfr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743200" y="6547104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Институт на</a:t>
            </a:r>
            <a:r>
              <a:rPr lang="bg-BG" sz="1100" baseline="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дипломираните експерт-счетоводители в България</a:t>
            </a:r>
            <a:endParaRPr lang="en-US" sz="11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562600"/>
            <a:ext cx="9144000" cy="1280126"/>
            <a:chOff x="0" y="5092573"/>
            <a:chExt cx="9144000" cy="1765427"/>
          </a:xfrm>
        </p:grpSpPr>
        <p:sp>
          <p:nvSpPr>
            <p:cNvPr id="17" name="Isosceles Triangle 16"/>
            <p:cNvSpPr/>
            <p:nvPr/>
          </p:nvSpPr>
          <p:spPr>
            <a:xfrm>
              <a:off x="6324600" y="5092573"/>
              <a:ext cx="2819400" cy="1765427"/>
            </a:xfrm>
            <a:prstGeom prst="triangle">
              <a:avLst>
                <a:gd name="adj" fmla="val 100000"/>
              </a:avLst>
            </a:prstGeom>
            <a:solidFill>
              <a:srgbClr val="4D5B63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5181600" y="5571573"/>
              <a:ext cx="3962400" cy="1286427"/>
            </a:xfrm>
            <a:prstGeom prst="triangle">
              <a:avLst>
                <a:gd name="adj" fmla="val 59295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Content Placeholder 3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2048" y="5819780"/>
              <a:ext cx="537952" cy="756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Isosceles Triangle 19"/>
            <p:cNvSpPr/>
            <p:nvPr/>
          </p:nvSpPr>
          <p:spPr>
            <a:xfrm>
              <a:off x="0" y="5975287"/>
              <a:ext cx="7962900" cy="882713"/>
            </a:xfrm>
            <a:prstGeom prst="triangle">
              <a:avLst>
                <a:gd name="adj" fmla="val 68341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 userDrawn="1"/>
        </p:nvSpPr>
        <p:spPr>
          <a:xfrm>
            <a:off x="2743200" y="6542529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Институт на</a:t>
            </a:r>
            <a:r>
              <a:rPr lang="bg-BG" sz="1100" baseline="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дипломираните експерт-счетоводители в България</a:t>
            </a:r>
            <a:endParaRPr lang="en-US" sz="11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97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colorTemperature colorTemp="2125"/>
                    </a14:imgEffect>
                    <a14:imgEffect>
                      <a14:saturation sat="400000"/>
                    </a14:imgEffect>
                    <a14:imgEffect>
                      <a14:brightnessContrast bright="54000" contrast="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"/>
            <a:ext cx="5956300" cy="534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75640"/>
            <a:ext cx="8305800" cy="5725160"/>
          </a:xfrm>
          <a:noFill/>
        </p:spPr>
        <p:txBody>
          <a:bodyPr/>
          <a:lstStyle>
            <a:lvl1pPr algn="r">
              <a:defRPr sz="4000" baseline="0">
                <a:solidFill>
                  <a:srgbClr val="5A7378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bg-BG" dirty="0" smtClean="0"/>
              <a:t>                                                                  </a:t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  </a:t>
            </a:r>
            <a:br>
              <a:rPr lang="bg-BG" dirty="0" smtClean="0"/>
            </a:br>
            <a:r>
              <a:rPr lang="bg-BG" dirty="0" smtClean="0"/>
              <a:t>Институт на дипломираните експерт-счетоводители в България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75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4" name="Content Placeholder 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20" y="6140688"/>
            <a:ext cx="538593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990600" y="6372081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1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Институт на</a:t>
            </a:r>
            <a:r>
              <a:rPr lang="bg-BG" sz="1100" baseline="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дипломираните експерт-счетоводители в България</a:t>
            </a:r>
            <a:endParaRPr lang="en-US" sz="1100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95400" y="2057400"/>
            <a:ext cx="66294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59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2">
                <a:tint val="80000"/>
                <a:satMod val="300000"/>
              </a:schemeClr>
            </a:gs>
            <a:gs pos="40000">
              <a:schemeClr val="bg1"/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D99A4-E769-4CB9-9422-B9E56806E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6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  <p:sldLayoutId id="214748365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64000">
              <a:schemeClr val="bg2">
                <a:tint val="80000"/>
                <a:satMod val="300000"/>
              </a:schemeClr>
            </a:gs>
            <a:gs pos="40000">
              <a:schemeClr val="bg1"/>
            </a:gs>
            <a:gs pos="100000">
              <a:schemeClr val="bg2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1"/>
            <a:ext cx="5952744" cy="5337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95400" y="4267200"/>
            <a:ext cx="762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bg-BG" sz="4000" dirty="0" smtClean="0">
                <a:solidFill>
                  <a:srgbClr val="5A7378"/>
                </a:solidFill>
                <a:latin typeface="Arial Rounded MT Bold" panose="020F0704030504030204" pitchFamily="34" charset="0"/>
              </a:rPr>
              <a:t>Институт</a:t>
            </a:r>
            <a:r>
              <a:rPr lang="bg-BG" sz="4000" baseline="0" dirty="0" smtClean="0">
                <a:solidFill>
                  <a:srgbClr val="5A7378"/>
                </a:solidFill>
                <a:latin typeface="Arial Rounded MT Bold" panose="020F0704030504030204" pitchFamily="34" charset="0"/>
              </a:rPr>
              <a:t> на дипломираните експерт-счетоводители в България</a:t>
            </a:r>
            <a:endParaRPr lang="en-US" sz="4000" dirty="0">
              <a:solidFill>
                <a:srgbClr val="5A7378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66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3622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400" b="1" dirty="0">
                <a:solidFill>
                  <a:schemeClr val="bg2">
                    <a:lumMod val="25000"/>
                  </a:schemeClr>
                </a:solidFill>
              </a:rPr>
              <a:t>МЕЖДУНАРОДНИТЕ СЧЕТОВОДНИ СТАНДАРТИ ЗА ПУБЛИЧНИЯ СЕКТОР /МССПС/  -  КАТО СТЪПКА НАПРЕД В ПОДОБРЯВАНЕ НА ПРОЗРАЧНОСТТА И ОТЧЕТНОСТТА ПРИ УПРАВЛЕНИЕ НА ПУБЛИЧНИТЕ ФИНАНСИ 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67891" y="5567065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>
                <a:solidFill>
                  <a:schemeClr val="bg2">
                    <a:lumMod val="25000"/>
                  </a:schemeClr>
                </a:solidFill>
              </a:rPr>
              <a:t>БОЙКО КОСТОВ, </a:t>
            </a:r>
            <a:r>
              <a:rPr lang="bg-BG" sz="2400" b="1" i="1" dirty="0" smtClean="0">
                <a:solidFill>
                  <a:schemeClr val="bg2">
                    <a:lumMod val="25000"/>
                  </a:schemeClr>
                </a:solidFill>
              </a:rPr>
              <a:t>председател на ИДЕС</a:t>
            </a:r>
            <a:endParaRPr lang="en-US" sz="24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5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bg-BG" dirty="0" smtClean="0"/>
              <a:t>МФС/МССПС/ИДЕС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133600"/>
            <a:ext cx="8153400" cy="3886200"/>
          </a:xfrm>
        </p:spPr>
        <p:txBody>
          <a:bodyPr>
            <a:normAutofit/>
          </a:bodyPr>
          <a:lstStyle/>
          <a:p>
            <a:pPr algn="just"/>
            <a:r>
              <a:rPr lang="bg-BG" sz="2200" dirty="0">
                <a:solidFill>
                  <a:schemeClr val="tx2">
                    <a:lumMod val="75000"/>
                  </a:schemeClr>
                </a:solidFill>
              </a:rPr>
              <a:t>ИДЕС е пълноправен член на Международната федерация на счетоводителите </a:t>
            </a:r>
            <a:r>
              <a:rPr lang="bg-BG" sz="2200" dirty="0" smtClean="0">
                <a:solidFill>
                  <a:schemeClr val="tx2">
                    <a:lumMod val="75000"/>
                  </a:schemeClr>
                </a:solidFill>
              </a:rPr>
              <a:t>/МФС/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IFAC</a:t>
            </a:r>
            <a:r>
              <a:rPr lang="bg-BG" sz="2200" dirty="0" smtClean="0">
                <a:solidFill>
                  <a:schemeClr val="tx2">
                    <a:lumMod val="75000"/>
                  </a:schemeClr>
                </a:solidFill>
              </a:rPr>
              <a:t>/, </a:t>
            </a:r>
            <a:r>
              <a:rPr lang="bg-BG" sz="2200" dirty="0">
                <a:solidFill>
                  <a:schemeClr val="tx2">
                    <a:lumMod val="75000"/>
                  </a:schemeClr>
                </a:solidFill>
              </a:rPr>
              <a:t>в рамките на която организация се създават и разработват </a:t>
            </a:r>
            <a:r>
              <a:rPr lang="bg-BG" sz="2200" dirty="0" smtClean="0">
                <a:solidFill>
                  <a:schemeClr val="tx2">
                    <a:lumMod val="75000"/>
                  </a:schemeClr>
                </a:solidFill>
              </a:rPr>
              <a:t>Международните </a:t>
            </a:r>
            <a:r>
              <a:rPr lang="bg-BG" sz="2200" dirty="0">
                <a:solidFill>
                  <a:schemeClr val="tx2">
                    <a:lumMod val="75000"/>
                  </a:schemeClr>
                </a:solidFill>
              </a:rPr>
              <a:t>счетоводни стандарти за публичния сектор </a:t>
            </a:r>
            <a:r>
              <a:rPr lang="bg-BG" sz="2200" dirty="0" smtClean="0">
                <a:solidFill>
                  <a:schemeClr val="tx2">
                    <a:lumMod val="75000"/>
                  </a:schemeClr>
                </a:solidFill>
              </a:rPr>
              <a:t>/МССПС/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IPSAS</a:t>
            </a:r>
            <a:r>
              <a:rPr lang="bg-BG" sz="2200" dirty="0" smtClean="0">
                <a:solidFill>
                  <a:schemeClr val="tx2">
                    <a:lumMod val="75000"/>
                  </a:schemeClr>
                </a:solidFill>
              </a:rPr>
              <a:t>/.</a:t>
            </a:r>
          </a:p>
          <a:p>
            <a:pPr algn="just"/>
            <a:endParaRPr lang="bg-BG" sz="2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bg-BG" sz="2200" dirty="0">
                <a:solidFill>
                  <a:schemeClr val="tx2">
                    <a:lumMod val="75000"/>
                  </a:schemeClr>
                </a:solidFill>
              </a:rPr>
              <a:t>В тази връзка и като част от индивидуалния си план за съответствие на членството, ИДЕС полага усилия и се стреми да промотира и разяснява ползата от прилагането на ясна рамка за изготвяне и представяне на финансовите отчети на публичния сектор /ПС/.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026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bg-BG" dirty="0" smtClean="0"/>
              <a:t>Цели на МССПС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bg-BG" sz="2400" dirty="0"/>
              <a:t>МССПС понастоящем </a:t>
            </a:r>
            <a:r>
              <a:rPr lang="bg-BG" sz="2400" dirty="0" smtClean="0"/>
              <a:t>са </a:t>
            </a:r>
            <a:r>
              <a:rPr lang="bg-BG" sz="2400" dirty="0"/>
              <a:t>единственият международно признат набор от счетоводни стандарти за публичния сектор. Те са изработени на основата на международните стандарти за финансово отчитане (МСФО), които се прилагат повсеместно в реалния сектор</a:t>
            </a:r>
            <a:r>
              <a:rPr lang="bg-BG" sz="2400" dirty="0" smtClean="0"/>
              <a:t>.</a:t>
            </a:r>
          </a:p>
          <a:p>
            <a:pPr marL="0" indent="0">
              <a:buNone/>
            </a:pPr>
            <a:r>
              <a:rPr lang="bg-BG" sz="2400" b="1" dirty="0"/>
              <a:t>Целите на МССПС: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/>
              <a:t>да се подобри финансовото управление на публични средства;</a:t>
            </a:r>
            <a:endParaRPr lang="en-US" sz="2400" dirty="0"/>
          </a:p>
          <a:p>
            <a:pPr marL="0" indent="0">
              <a:buNone/>
            </a:pPr>
            <a:endParaRPr lang="bg-BG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/>
              <a:t>да се повиши качеството на отчетността;</a:t>
            </a:r>
            <a:endParaRPr lang="en-US" sz="2400" dirty="0"/>
          </a:p>
          <a:p>
            <a:pPr marL="0" indent="0">
              <a:buNone/>
            </a:pPr>
            <a:endParaRPr lang="bg-BG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/>
              <a:t>да се повиши прозрачността на отчетите</a:t>
            </a:r>
            <a:r>
              <a:rPr lang="en-US" sz="2400" dirty="0"/>
              <a:t> </a:t>
            </a:r>
            <a:r>
              <a:rPr lang="bg-BG" sz="2400" dirty="0"/>
              <a:t>и да се постигне по-голяма достов</a:t>
            </a:r>
            <a:r>
              <a:rPr lang="en-US" sz="2400" dirty="0"/>
              <a:t>e</a:t>
            </a:r>
            <a:r>
              <a:rPr lang="bg-BG" sz="2400" dirty="0"/>
              <a:t>рност</a:t>
            </a:r>
            <a:r>
              <a:rPr lang="en-US" sz="2400" dirty="0"/>
              <a:t>;</a:t>
            </a:r>
            <a:endParaRPr lang="bg-BG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078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bg-BG" dirty="0" smtClean="0"/>
              <a:t>Гледната точка на ИДЕС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200" b="1" u="sng" dirty="0"/>
              <a:t>Пълно прилагане на принципа за текущо начисляване в публичния сектор.</a:t>
            </a:r>
          </a:p>
          <a:p>
            <a:pPr marL="0" indent="0">
              <a:buNone/>
            </a:pPr>
            <a:r>
              <a:rPr lang="bg-BG" sz="2200" b="1" u="sng" dirty="0"/>
              <a:t>Предимства: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200" dirty="0"/>
              <a:t>п</a:t>
            </a:r>
            <a:r>
              <a:rPr lang="en-US" sz="2200" dirty="0" err="1"/>
              <a:t>риема</a:t>
            </a:r>
            <a:r>
              <a:rPr lang="en-US" sz="2200" dirty="0"/>
              <a:t> се </a:t>
            </a:r>
            <a:r>
              <a:rPr lang="en-US" sz="2200" dirty="0" err="1"/>
              <a:t>цялостна</a:t>
            </a:r>
            <a:r>
              <a:rPr lang="en-US" sz="2200" dirty="0"/>
              <a:t> </a:t>
            </a:r>
            <a:r>
              <a:rPr lang="en-US" sz="2200" dirty="0" err="1"/>
              <a:t>счетоводна</a:t>
            </a:r>
            <a:r>
              <a:rPr lang="en-US" sz="2200" dirty="0"/>
              <a:t> </a:t>
            </a:r>
            <a:r>
              <a:rPr lang="en-US" sz="2200" dirty="0" err="1"/>
              <a:t>рамка</a:t>
            </a:r>
            <a:r>
              <a:rPr lang="en-US" sz="2200" dirty="0"/>
              <a:t> с </a:t>
            </a:r>
            <a:r>
              <a:rPr lang="en-US" sz="2200" dirty="0" err="1"/>
              <a:t>ясни</a:t>
            </a:r>
            <a:r>
              <a:rPr lang="en-US" sz="2200" dirty="0"/>
              <a:t> </a:t>
            </a:r>
            <a:r>
              <a:rPr lang="en-US" sz="2200" dirty="0" err="1"/>
              <a:t>правила</a:t>
            </a:r>
            <a:r>
              <a:rPr lang="en-US" sz="2200" dirty="0"/>
              <a:t> за </a:t>
            </a:r>
            <a:r>
              <a:rPr lang="en-US" sz="2200" dirty="0" err="1"/>
              <a:t>изготвяне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финансовите</a:t>
            </a:r>
            <a:r>
              <a:rPr lang="en-US" sz="2200" dirty="0"/>
              <a:t> </a:t>
            </a:r>
            <a:r>
              <a:rPr lang="en-US" sz="2200" dirty="0" err="1"/>
              <a:t>отчети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сектора</a:t>
            </a:r>
            <a:r>
              <a:rPr lang="en-US" sz="2200" dirty="0"/>
              <a:t>;</a:t>
            </a:r>
            <a:endParaRPr lang="bg-BG" sz="2200" dirty="0"/>
          </a:p>
          <a:p>
            <a:pPr marL="0" indent="0" algn="just">
              <a:buNone/>
            </a:pPr>
            <a:endParaRPr lang="bg-BG" sz="22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200" dirty="0"/>
              <a:t>с </a:t>
            </a:r>
            <a:r>
              <a:rPr lang="en-US" sz="2200" dirty="0" err="1"/>
              <a:t>прилагането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тази</a:t>
            </a:r>
            <a:r>
              <a:rPr lang="en-US" sz="2200" dirty="0"/>
              <a:t> </a:t>
            </a:r>
            <a:r>
              <a:rPr lang="en-US" sz="2200" dirty="0" err="1"/>
              <a:t>рамка</a:t>
            </a:r>
            <a:r>
              <a:rPr lang="en-US" sz="2200" dirty="0"/>
              <a:t> се </a:t>
            </a:r>
            <a:r>
              <a:rPr lang="en-US" sz="2200" dirty="0" err="1"/>
              <a:t>оповестява</a:t>
            </a:r>
            <a:r>
              <a:rPr lang="en-US" sz="2200" dirty="0"/>
              <a:t> </a:t>
            </a:r>
            <a:r>
              <a:rPr lang="en-US" sz="2200" dirty="0" err="1"/>
              <a:t>необходимата</a:t>
            </a:r>
            <a:r>
              <a:rPr lang="en-US" sz="2200" dirty="0"/>
              <a:t> </a:t>
            </a:r>
            <a:r>
              <a:rPr lang="en-US" sz="2200" dirty="0" err="1"/>
              <a:t>информация</a:t>
            </a:r>
            <a:r>
              <a:rPr lang="en-US" sz="2200" dirty="0"/>
              <a:t> за </a:t>
            </a:r>
            <a:r>
              <a:rPr lang="en-US" sz="2200" dirty="0" err="1"/>
              <a:t>договорите</a:t>
            </a:r>
            <a:r>
              <a:rPr lang="en-US" sz="2200" dirty="0"/>
              <a:t> в </a:t>
            </a:r>
            <a:r>
              <a:rPr lang="en-US" sz="2200" dirty="0" err="1"/>
              <a:t>процес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изпълнение</a:t>
            </a:r>
            <a:r>
              <a:rPr lang="en-US" sz="2200" dirty="0"/>
              <a:t> и </a:t>
            </a:r>
            <a:r>
              <a:rPr lang="en-US" sz="2200" dirty="0" err="1"/>
              <a:t>съответните</a:t>
            </a:r>
            <a:r>
              <a:rPr lang="en-US" sz="2200" dirty="0"/>
              <a:t> </a:t>
            </a:r>
            <a:r>
              <a:rPr lang="en-US" sz="2200" dirty="0" err="1"/>
              <a:t>поети</a:t>
            </a:r>
            <a:r>
              <a:rPr lang="en-US" sz="2200" dirty="0"/>
              <a:t> </a:t>
            </a:r>
            <a:r>
              <a:rPr lang="en-US" sz="2200" dirty="0" err="1"/>
              <a:t>потенциални</a:t>
            </a:r>
            <a:r>
              <a:rPr lang="en-US" sz="2200" dirty="0"/>
              <a:t> </a:t>
            </a:r>
            <a:r>
              <a:rPr lang="en-US" sz="2200" dirty="0" err="1"/>
              <a:t>задължения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бюджетните</a:t>
            </a:r>
            <a:r>
              <a:rPr lang="en-US" sz="2200" dirty="0"/>
              <a:t> </a:t>
            </a:r>
            <a:r>
              <a:rPr lang="en-US" sz="2200" dirty="0" err="1"/>
              <a:t>предприятия</a:t>
            </a:r>
            <a:r>
              <a:rPr lang="en-US" sz="2200" dirty="0"/>
              <a:t>, които ще </a:t>
            </a:r>
            <a:r>
              <a:rPr lang="en-US" sz="2200" dirty="0" err="1"/>
              <a:t>имат</a:t>
            </a:r>
            <a:r>
              <a:rPr lang="en-US" sz="2200" dirty="0"/>
              <a:t> </a:t>
            </a:r>
            <a:r>
              <a:rPr lang="en-US" sz="2200" dirty="0" err="1"/>
              <a:t>ефект</a:t>
            </a:r>
            <a:r>
              <a:rPr lang="en-US" sz="2200" dirty="0"/>
              <a:t> в </a:t>
            </a:r>
            <a:r>
              <a:rPr lang="en-US" sz="2200" dirty="0" err="1"/>
              <a:t>следващите</a:t>
            </a:r>
            <a:r>
              <a:rPr lang="en-US" sz="2200" dirty="0"/>
              <a:t> </a:t>
            </a:r>
            <a:r>
              <a:rPr lang="en-US" sz="2200" dirty="0" err="1"/>
              <a:t>отчетни</a:t>
            </a:r>
            <a:r>
              <a:rPr lang="en-US" sz="2200" dirty="0"/>
              <a:t> </a:t>
            </a:r>
            <a:r>
              <a:rPr lang="en-US" sz="2200" dirty="0" err="1"/>
              <a:t>периоди</a:t>
            </a:r>
            <a:r>
              <a:rPr lang="bg-BG" sz="2200" dirty="0"/>
              <a:t>;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5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bg-BG" dirty="0" smtClean="0"/>
              <a:t>Гледната точка на ИДЕС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2649"/>
            <a:ext cx="8229600" cy="4771951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ще </a:t>
            </a:r>
            <a:r>
              <a:rPr lang="bg-BG" sz="2400" dirty="0"/>
              <a:t>се </a:t>
            </a:r>
            <a:r>
              <a:rPr lang="en-US" sz="2400" dirty="0" err="1"/>
              <a:t>подобри</a:t>
            </a:r>
            <a:r>
              <a:rPr lang="en-US" sz="2400" dirty="0"/>
              <a:t> </a:t>
            </a:r>
            <a:r>
              <a:rPr lang="en-US" sz="2400" dirty="0" err="1"/>
              <a:t>качеството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провежданите</a:t>
            </a:r>
            <a:r>
              <a:rPr lang="en-US" sz="2400" dirty="0"/>
              <a:t> </a:t>
            </a:r>
            <a:r>
              <a:rPr lang="en-US" sz="2400" dirty="0" err="1"/>
              <a:t>одити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финансовите</a:t>
            </a:r>
            <a:r>
              <a:rPr lang="en-US" sz="2400" dirty="0"/>
              <a:t> </a:t>
            </a:r>
            <a:r>
              <a:rPr lang="en-US" sz="2400" dirty="0" err="1"/>
              <a:t>отчети</a:t>
            </a:r>
            <a:r>
              <a:rPr lang="bg-BG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бюджетните</a:t>
            </a:r>
            <a:r>
              <a:rPr lang="en-US" sz="2400" dirty="0"/>
              <a:t> </a:t>
            </a:r>
            <a:r>
              <a:rPr lang="en-US" sz="2400" dirty="0" err="1"/>
              <a:t>предприятия</a:t>
            </a:r>
            <a:r>
              <a:rPr lang="en-US" sz="2400" dirty="0"/>
              <a:t> </a:t>
            </a:r>
            <a:r>
              <a:rPr lang="en-US" sz="2400" dirty="0" err="1"/>
              <a:t>доколкото</a:t>
            </a:r>
            <a:r>
              <a:rPr lang="en-US" sz="2400" dirty="0"/>
              <a:t> </a:t>
            </a:r>
            <a:r>
              <a:rPr lang="en-US" sz="2400" dirty="0" err="1"/>
              <a:t>всеки</a:t>
            </a:r>
            <a:r>
              <a:rPr lang="en-US" sz="2400" dirty="0"/>
              <a:t> </a:t>
            </a:r>
            <a:r>
              <a:rPr lang="en-US" sz="2400" dirty="0" err="1"/>
              <a:t>одит</a:t>
            </a:r>
            <a:r>
              <a:rPr lang="en-US" sz="2400" dirty="0"/>
              <a:t> </a:t>
            </a:r>
            <a:r>
              <a:rPr lang="en-US" sz="2400" dirty="0" err="1"/>
              <a:t>изразява</a:t>
            </a:r>
            <a:r>
              <a:rPr lang="en-US" sz="2400" dirty="0"/>
              <a:t> </a:t>
            </a:r>
            <a:r>
              <a:rPr lang="en-US" sz="2400" dirty="0" err="1"/>
              <a:t>мнение</a:t>
            </a:r>
            <a:r>
              <a:rPr lang="en-US" sz="2400" dirty="0"/>
              <a:t> за </a:t>
            </a:r>
            <a:r>
              <a:rPr lang="en-US" sz="2400" dirty="0" err="1"/>
              <a:t>съотвествие</a:t>
            </a:r>
            <a:r>
              <a:rPr lang="en-US" sz="2400" dirty="0"/>
              <a:t> /</a:t>
            </a:r>
            <a:r>
              <a:rPr lang="en-US" sz="2400" dirty="0" err="1"/>
              <a:t>вярно</a:t>
            </a:r>
            <a:r>
              <a:rPr lang="en-US" sz="2400" dirty="0"/>
              <a:t> и </a:t>
            </a:r>
            <a:r>
              <a:rPr lang="en-US" sz="2400" dirty="0" err="1"/>
              <a:t>честно</a:t>
            </a:r>
            <a:r>
              <a:rPr lang="en-US" sz="2400" dirty="0"/>
              <a:t> </a:t>
            </a:r>
            <a:r>
              <a:rPr lang="en-US" sz="2400" dirty="0" err="1"/>
              <a:t>представяне</a:t>
            </a:r>
            <a:r>
              <a:rPr lang="en-US" sz="2400" dirty="0"/>
              <a:t>/ по </a:t>
            </a:r>
            <a:r>
              <a:rPr lang="en-US" sz="2400" dirty="0" err="1"/>
              <a:t>отношение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 </a:t>
            </a:r>
            <a:r>
              <a:rPr lang="en-US" sz="2400" dirty="0" err="1"/>
              <a:t>определена</a:t>
            </a:r>
            <a:r>
              <a:rPr lang="en-US" sz="2400" dirty="0"/>
              <a:t> </a:t>
            </a:r>
            <a:r>
              <a:rPr lang="en-US" sz="2400" dirty="0" err="1"/>
              <a:t>счетоводна</a:t>
            </a:r>
            <a:r>
              <a:rPr lang="en-US" sz="2400" dirty="0"/>
              <a:t> </a:t>
            </a:r>
            <a:r>
              <a:rPr lang="en-US" sz="2400" dirty="0" err="1"/>
              <a:t>рамка</a:t>
            </a:r>
            <a:r>
              <a:rPr lang="en-US" sz="2400" dirty="0"/>
              <a:t> за </a:t>
            </a:r>
            <a:r>
              <a:rPr lang="en-US" sz="2400" dirty="0" err="1"/>
              <a:t>изготвяне</a:t>
            </a:r>
            <a:r>
              <a:rPr lang="en-US" sz="2400" dirty="0"/>
              <a:t> и </a:t>
            </a:r>
            <a:r>
              <a:rPr lang="en-US" sz="2400" dirty="0" err="1"/>
              <a:t>представяне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финансовите</a:t>
            </a:r>
            <a:r>
              <a:rPr lang="en-US" sz="2400" dirty="0"/>
              <a:t> </a:t>
            </a:r>
            <a:r>
              <a:rPr lang="en-US" sz="2400" dirty="0" err="1"/>
              <a:t>отчети</a:t>
            </a:r>
            <a:r>
              <a:rPr lang="bg-BG" sz="2400" dirty="0"/>
              <a:t>;</a:t>
            </a:r>
          </a:p>
          <a:p>
            <a:pPr marL="0" indent="0" algn="just">
              <a:buNone/>
            </a:pPr>
            <a:endParaRPr lang="bg-BG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/>
              <a:t>з</a:t>
            </a:r>
            <a:r>
              <a:rPr lang="en-US" sz="2400" dirty="0" err="1"/>
              <a:t>начително</a:t>
            </a:r>
            <a:r>
              <a:rPr lang="en-US" sz="2400" dirty="0"/>
              <a:t> </a:t>
            </a:r>
            <a:r>
              <a:rPr lang="bg-BG" sz="2400" dirty="0"/>
              <a:t>ще се </a:t>
            </a:r>
            <a:r>
              <a:rPr lang="en-US" sz="2400" dirty="0" err="1"/>
              <a:t>повиш</a:t>
            </a:r>
            <a:r>
              <a:rPr lang="bg-BG" sz="2400" dirty="0"/>
              <a:t>и</a:t>
            </a:r>
            <a:r>
              <a:rPr lang="en-US" sz="2400" dirty="0"/>
              <a:t> </a:t>
            </a:r>
            <a:r>
              <a:rPr lang="en-US" sz="2400" dirty="0" err="1"/>
              <a:t>качеството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контрола</a:t>
            </a:r>
            <a:r>
              <a:rPr lang="bg-BG" sz="2400" dirty="0" smtClean="0"/>
              <a:t>.</a:t>
            </a:r>
          </a:p>
          <a:p>
            <a:pPr marL="0" indent="0" algn="just">
              <a:buNone/>
            </a:pPr>
            <a:endParaRPr lang="bg-BG" sz="2200" dirty="0"/>
          </a:p>
          <a:p>
            <a:pPr marL="0" indent="0" algn="just">
              <a:buNone/>
            </a:pPr>
            <a:r>
              <a:rPr lang="bg-BG" sz="2400" u="sng" dirty="0"/>
              <a:t>Прилагането на принципа на текущото начисляване е глобалният подход да се модеринизира управлението </a:t>
            </a:r>
            <a:r>
              <a:rPr lang="bg-BG" sz="2400" u="sng" dirty="0" smtClean="0"/>
              <a:t>на </a:t>
            </a:r>
            <a:r>
              <a:rPr lang="bg-BG" sz="2400" u="sng" dirty="0"/>
              <a:t>публичните финанси. При прилагането на този принцип се постига както по-голяма достоверност на финансовите отчети, така и се създава </a:t>
            </a:r>
            <a:r>
              <a:rPr lang="bg-BG" sz="2400" u="sng" dirty="0" smtClean="0"/>
              <a:t>възможност, </a:t>
            </a:r>
            <a:r>
              <a:rPr lang="bg-BG" sz="2400" u="sng" dirty="0"/>
              <a:t>необходимата информация да бъде по-надеждна </a:t>
            </a:r>
            <a:r>
              <a:rPr lang="bg-BG" sz="2400" u="sng" dirty="0" smtClean="0"/>
              <a:t>и </a:t>
            </a:r>
            <a:r>
              <a:rPr lang="bg-BG" sz="2400" u="sng" dirty="0"/>
              <a:t>да се представя по-своевременно.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797134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bg-BG" dirty="0" smtClean="0"/>
              <a:t>МССПС или ЕССПС?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bg-BG" sz="2200" u="sng" dirty="0" smtClean="0"/>
          </a:p>
          <a:p>
            <a:pPr marL="0" indent="0" algn="just">
              <a:buNone/>
            </a:pPr>
            <a:r>
              <a:rPr lang="bg-BG" sz="2200" u="sng" dirty="0" smtClean="0"/>
              <a:t>Основният </a:t>
            </a:r>
            <a:r>
              <a:rPr lang="bg-BG" sz="2200" u="sng" dirty="0"/>
              <a:t>въпрос </a:t>
            </a:r>
            <a:r>
              <a:rPr lang="bg-BG" sz="2200" u="sng" dirty="0" smtClean="0"/>
              <a:t>МССПС/</a:t>
            </a:r>
            <a:r>
              <a:rPr lang="en-US" sz="2200" u="sng" dirty="0" smtClean="0"/>
              <a:t>IPSAS </a:t>
            </a:r>
            <a:r>
              <a:rPr lang="bg-BG" sz="2200" u="sng" dirty="0"/>
              <a:t>или Европейски счетоводни </a:t>
            </a:r>
            <a:r>
              <a:rPr lang="bg-BG" sz="2200" u="sng" dirty="0" smtClean="0"/>
              <a:t>стандарти </a:t>
            </a:r>
            <a:r>
              <a:rPr lang="bg-BG" sz="2200" u="sng" dirty="0"/>
              <a:t>за публичния сектор </a:t>
            </a:r>
            <a:r>
              <a:rPr lang="bg-BG" sz="2200" u="sng" dirty="0" smtClean="0"/>
              <a:t>/ЕССПС/</a:t>
            </a:r>
            <a:r>
              <a:rPr lang="en-US" sz="2200" u="sng" dirty="0" smtClean="0"/>
              <a:t>EPSAS</a:t>
            </a:r>
            <a:r>
              <a:rPr lang="bg-BG" sz="2200" u="sng" dirty="0" smtClean="0"/>
              <a:t>/?</a:t>
            </a:r>
          </a:p>
          <a:p>
            <a:pPr marL="0" indent="0" algn="just">
              <a:buNone/>
            </a:pPr>
            <a:endParaRPr lang="bg-BG" sz="2200" u="sng" dirty="0"/>
          </a:p>
          <a:p>
            <a:pPr marL="0" indent="0" algn="just">
              <a:buNone/>
            </a:pPr>
            <a:r>
              <a:rPr lang="bg-BG" sz="2200" dirty="0"/>
              <a:t>Прилагането на МССПС /</a:t>
            </a:r>
            <a:r>
              <a:rPr lang="en-US" sz="2200" dirty="0"/>
              <a:t>IPSAS </a:t>
            </a:r>
            <a:r>
              <a:rPr lang="bg-BG" sz="2200" dirty="0"/>
              <a:t>или </a:t>
            </a:r>
            <a:r>
              <a:rPr lang="en-US" sz="2200" dirty="0"/>
              <a:t>EPSAS</a:t>
            </a:r>
            <a:r>
              <a:rPr lang="bg-BG" sz="2200" dirty="0"/>
              <a:t>/ не може да бъде решено с един еднократен акт на вземане на решение. Необходима е не само силна политическа воля, но и много сериозна предварителна подготовка и последваща работа за осъществяване на една такава тежка реформа в областта на публичните финанси. </a:t>
            </a:r>
            <a:endParaRPr lang="en-US" sz="2200" dirty="0"/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244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bg-BG" dirty="0" smtClean="0"/>
              <a:t>Стъпки и условия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59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200" b="1" u="sng" dirty="0" smtClean="0"/>
              <a:t>Стъпки: Сметната палата, ИДЕС и УНСС</a:t>
            </a:r>
            <a:r>
              <a:rPr lang="bg-BG" sz="2200" b="1" dirty="0" smtClean="0"/>
              <a:t> </a:t>
            </a:r>
            <a:r>
              <a:rPr lang="bg-BG" sz="2200" dirty="0" smtClean="0"/>
              <a:t>– организирани дискусионни формати за популяризиране прилагането на МССПС.</a:t>
            </a:r>
            <a:endParaRPr lang="bg-BG" sz="2200" dirty="0"/>
          </a:p>
          <a:p>
            <a:pPr marL="0" indent="0" algn="just">
              <a:buNone/>
            </a:pPr>
            <a:r>
              <a:rPr lang="bg-BG" sz="2200" b="1" u="sng" dirty="0" smtClean="0"/>
              <a:t>Условия:</a:t>
            </a:r>
          </a:p>
          <a:p>
            <a:pPr algn="just"/>
            <a:r>
              <a:rPr lang="bg-BG" sz="2200" dirty="0" smtClean="0"/>
              <a:t>политическа </a:t>
            </a:r>
            <a:r>
              <a:rPr lang="bg-BG" sz="2200" dirty="0" smtClean="0"/>
              <a:t>воля;</a:t>
            </a:r>
            <a:endParaRPr lang="bg-BG" sz="2200" dirty="0" smtClean="0"/>
          </a:p>
          <a:p>
            <a:pPr lvl="0"/>
            <a:r>
              <a:rPr lang="bg-BG" sz="2200" dirty="0"/>
              <a:t>о</a:t>
            </a:r>
            <a:r>
              <a:rPr lang="bg-BG" sz="2200" dirty="0" smtClean="0"/>
              <a:t>тчитане </a:t>
            </a:r>
            <a:r>
              <a:rPr lang="bg-BG" sz="2200" dirty="0"/>
              <a:t>на мненията и позициите на всички </a:t>
            </a:r>
            <a:r>
              <a:rPr lang="bg-BG" sz="2200" dirty="0" smtClean="0"/>
              <a:t>заинтересовани </a:t>
            </a:r>
            <a:r>
              <a:rPr lang="bg-BG" sz="2200" dirty="0"/>
              <a:t>страни, включително и чрез публични консултации;</a:t>
            </a:r>
            <a:endParaRPr lang="en-US" sz="2200" dirty="0"/>
          </a:p>
          <a:p>
            <a:pPr lvl="0"/>
            <a:r>
              <a:rPr lang="bg-BG" sz="2200" dirty="0"/>
              <a:t>и</a:t>
            </a:r>
            <a:r>
              <a:rPr lang="bg-BG" sz="2200" dirty="0" smtClean="0"/>
              <a:t>зготвяне </a:t>
            </a:r>
            <a:r>
              <a:rPr lang="bg-BG" sz="2200" dirty="0"/>
              <a:t>на пътна карта за преминаване към МССПС със съответните етапи на въвеждане;</a:t>
            </a:r>
            <a:endParaRPr lang="en-US" sz="2200" dirty="0"/>
          </a:p>
          <a:p>
            <a:pPr lvl="0"/>
            <a:r>
              <a:rPr lang="bg-BG" sz="2200" dirty="0"/>
              <a:t>п</a:t>
            </a:r>
            <a:r>
              <a:rPr lang="bg-BG" sz="2200" dirty="0" smtClean="0"/>
              <a:t>ровеждане </a:t>
            </a:r>
            <a:r>
              <a:rPr lang="bg-BG" sz="2200" dirty="0"/>
              <a:t>на необходимото обучение на засегнатите от реформата служители в ПС;</a:t>
            </a:r>
            <a:endParaRPr lang="en-US" sz="2200" dirty="0"/>
          </a:p>
          <a:p>
            <a:pPr lvl="0"/>
            <a:r>
              <a:rPr lang="bg-BG" sz="2200" dirty="0"/>
              <a:t>о</a:t>
            </a:r>
            <a:r>
              <a:rPr lang="bg-BG" sz="2200" dirty="0" smtClean="0"/>
              <a:t>сигуряване </a:t>
            </a:r>
            <a:r>
              <a:rPr lang="bg-BG" sz="2200" dirty="0"/>
              <a:t>на необходимата </a:t>
            </a:r>
            <a:r>
              <a:rPr lang="en-US" sz="2200" dirty="0"/>
              <a:t>IT </a:t>
            </a:r>
            <a:r>
              <a:rPr lang="bg-BG" sz="2200" dirty="0"/>
              <a:t>поддръжка на цялостния процес по въвеждане на </a:t>
            </a:r>
            <a:r>
              <a:rPr lang="bg-BG" sz="2200" dirty="0" smtClean="0"/>
              <a:t>МССПС.</a:t>
            </a:r>
            <a:endParaRPr lang="en-US" sz="2200" dirty="0"/>
          </a:p>
          <a:p>
            <a:pPr algn="just">
              <a:buFont typeface="Wingdings" panose="05000000000000000000" pitchFamily="2" charset="2"/>
              <a:buChar char="ü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14579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>
                <a:latin typeface="+mj-lt"/>
              </a:rPr>
              <a:t>Благодаря за вниманието!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6446621"/>
      </p:ext>
    </p:extLst>
  </p:cSld>
  <p:clrMapOvr>
    <a:masterClrMapping/>
  </p:clrMapOvr>
</p:sld>
</file>

<file path=ppt/theme/theme1.xml><?xml version="1.0" encoding="utf-8"?>
<a:theme xmlns:a="http://schemas.openxmlformats.org/drawingml/2006/main" name="ICPA final_VP_13122013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CPA f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ICPA final_VP_13122013</Template>
  <TotalTime>56</TotalTime>
  <Words>506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ICPA final_VP_13122013</vt:lpstr>
      <vt:lpstr>1_ICPA f</vt:lpstr>
      <vt:lpstr>PowerPoint Presentation</vt:lpstr>
      <vt:lpstr>МФС/МССПС/ИДЕС</vt:lpstr>
      <vt:lpstr>Цели на МССПС</vt:lpstr>
      <vt:lpstr>Гледната точка на ИДЕС</vt:lpstr>
      <vt:lpstr>Гледната точка на ИДЕС</vt:lpstr>
      <vt:lpstr>МССПС или ЕССПС?</vt:lpstr>
      <vt:lpstr>Стъпки и условия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Vyara Petrova</dc:creator>
  <cp:lastModifiedBy>Vyara Petrova</cp:lastModifiedBy>
  <cp:revision>8</cp:revision>
  <dcterms:created xsi:type="dcterms:W3CDTF">2015-11-13T14:12:13Z</dcterms:created>
  <dcterms:modified xsi:type="dcterms:W3CDTF">2015-11-13T15:50:01Z</dcterms:modified>
</cp:coreProperties>
</file>