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8" r:id="rId4"/>
  </p:sldMasterIdLst>
  <p:notesMasterIdLst>
    <p:notesMasterId r:id="rId11"/>
  </p:notesMasterIdLst>
  <p:sldIdLst>
    <p:sldId id="265" r:id="rId5"/>
    <p:sldId id="256" r:id="rId6"/>
    <p:sldId id="257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Verdana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Verdana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Verdana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3366"/>
    <a:srgbClr val="336699"/>
    <a:srgbClr val="162F56"/>
    <a:srgbClr val="99FFFF"/>
    <a:srgbClr val="B7DEE1"/>
    <a:srgbClr val="FFDE67"/>
    <a:srgbClr val="009900"/>
    <a:srgbClr val="CC6600"/>
    <a:srgbClr val="C71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8099" autoAdjust="0"/>
  </p:normalViewPr>
  <p:slideViewPr>
    <p:cSldViewPr snapToGrid="0">
      <p:cViewPr varScale="1">
        <p:scale>
          <a:sx n="45" d="100"/>
          <a:sy n="45" d="100"/>
        </p:scale>
        <p:origin x="643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BC0A80-B19C-B941-B1AA-68B03BE848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540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0A0F5-CF3A-EA4B-9BEA-35657B2558AB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072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0A0F5-CF3A-EA4B-9BEA-35657B2558AB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60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0A0F5-CF3A-EA4B-9BEA-35657B2558AB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39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0A0F5-CF3A-EA4B-9BEA-35657B2558AB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752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0A0F5-CF3A-EA4B-9BEA-35657B2558AB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52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GB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GB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57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GB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GB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72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GB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GB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75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IIA-wht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388" y="5832475"/>
            <a:ext cx="22844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863" y="2398021"/>
            <a:ext cx="7772400" cy="1148177"/>
          </a:xfrm>
        </p:spPr>
        <p:txBody>
          <a:bodyPr>
            <a:spAutoFit/>
          </a:bodyPr>
          <a:lstStyle>
            <a:lvl1pPr algn="l">
              <a:lnSpc>
                <a:spcPts val="4000"/>
              </a:lnSpc>
              <a:defRPr sz="4500" b="1" i="0" cap="all">
                <a:solidFill>
                  <a:schemeClr val="bg1"/>
                </a:solidFill>
                <a:latin typeface="+mj-lt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7863" y="3236994"/>
            <a:ext cx="7772400" cy="477054"/>
          </a:xfrm>
        </p:spPr>
        <p:txBody>
          <a:bodyPr anchor="ctr">
            <a:spAutoFit/>
          </a:bodyPr>
          <a:lstStyle>
            <a:lvl1pPr marL="0" indent="0" algn="l">
              <a:buNone/>
              <a:defRPr sz="2500" b="1" i="0" cap="all">
                <a:solidFill>
                  <a:schemeClr val="bg2"/>
                </a:solidFill>
                <a:latin typeface="+mj-lt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77863" y="4241799"/>
            <a:ext cx="6426200" cy="203201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730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GB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GB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88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en-GB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17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GB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GB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GB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0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GB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GB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GB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63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GB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2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82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en-GB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GB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6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en-GB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11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GB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GB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307B4-724F-4E11-9B21-66F4A4C7D64C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7EB96-9501-4CA0-B38E-3A20E0F55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800350"/>
            <a:ext cx="9144000" cy="11223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ts val="600"/>
              </a:spcBef>
            </a:pPr>
            <a:r>
              <a:rPr lang="bg-BG" altLang="en-US" sz="4800" cap="none" smtClean="0">
                <a:cs typeface="Arial Narrow" panose="020B0606020202030204" pitchFamily="34" charset="0"/>
              </a:rPr>
              <a:t>ИНСТИТУТ НА ВЪТРЕШНИТЕ ОДИТОРИ В БЪЛГАРИЯ</a:t>
            </a:r>
            <a:endParaRPr lang="en-US" altLang="en-US" sz="4800" cap="none" smtClean="0">
              <a:cs typeface="Arial Narrow" panose="020B0606020202030204" pitchFamily="34" charset="0"/>
            </a:endParaRPr>
          </a:p>
        </p:txBody>
      </p:sp>
      <p:pic>
        <p:nvPicPr>
          <p:cNvPr id="3" name="Picture 2" descr="\\192.168.11.6\srv\LOGO\3 inch - 300dpi - Dark blue - LOGO_KRIVI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31" y="5628715"/>
            <a:ext cx="1629302" cy="10599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0975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92.168.11.6\srv\LOGO\3 inch - 300dpi - Dark blue - LOGO_KRIVI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7" y="6085915"/>
            <a:ext cx="774964" cy="6692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Правоъгълник 2"/>
          <p:cNvSpPr/>
          <p:nvPr/>
        </p:nvSpPr>
        <p:spPr>
          <a:xfrm>
            <a:off x="304800" y="1254137"/>
            <a:ext cx="849464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just"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600" dirty="0" err="1">
                <a:latin typeface="+mn-lt"/>
              </a:rPr>
              <a:t>Вътрешният</a:t>
            </a:r>
            <a:r>
              <a:rPr lang="ru-RU" sz="2600" dirty="0">
                <a:latin typeface="+mn-lt"/>
              </a:rPr>
              <a:t> </a:t>
            </a:r>
            <a:r>
              <a:rPr lang="ru-RU" sz="2600" dirty="0" err="1">
                <a:latin typeface="+mn-lt"/>
              </a:rPr>
              <a:t>одит</a:t>
            </a:r>
            <a:r>
              <a:rPr lang="ru-RU" sz="2600" dirty="0">
                <a:latin typeface="+mn-lt"/>
              </a:rPr>
              <a:t> </a:t>
            </a:r>
            <a:r>
              <a:rPr lang="ru-RU" sz="2600" b="1" u="sng" dirty="0" err="1" smtClean="0">
                <a:latin typeface="+mn-lt"/>
              </a:rPr>
              <a:t>възниква</a:t>
            </a:r>
            <a:r>
              <a:rPr lang="ru-RU" sz="2600" b="1" u="sng" dirty="0" smtClean="0">
                <a:latin typeface="+mn-lt"/>
              </a:rPr>
              <a:t> </a:t>
            </a:r>
            <a:r>
              <a:rPr lang="ru-RU" sz="2600" b="1" u="sng" dirty="0" err="1" smtClean="0">
                <a:latin typeface="+mn-lt"/>
              </a:rPr>
              <a:t>като</a:t>
            </a:r>
            <a:r>
              <a:rPr lang="ru-RU" sz="2600" b="1" u="sng" dirty="0" smtClean="0">
                <a:latin typeface="+mn-lt"/>
              </a:rPr>
              <a:t> </a:t>
            </a:r>
            <a:r>
              <a:rPr lang="ru-RU" sz="2600" b="1" u="sng" dirty="0" err="1">
                <a:latin typeface="+mn-lt"/>
              </a:rPr>
              <a:t>потребност</a:t>
            </a:r>
            <a:r>
              <a:rPr lang="ru-RU" sz="2600" b="1" u="sng" dirty="0">
                <a:latin typeface="+mn-lt"/>
              </a:rPr>
              <a:t> на </a:t>
            </a:r>
            <a:r>
              <a:rPr lang="ru-RU" sz="2600" b="1" u="sng" dirty="0" err="1">
                <a:latin typeface="+mn-lt"/>
              </a:rPr>
              <a:t>ръководството</a:t>
            </a:r>
            <a:r>
              <a:rPr lang="ru-RU" sz="2600" b="1" u="sng" dirty="0">
                <a:latin typeface="+mn-lt"/>
              </a:rPr>
              <a:t> да</a:t>
            </a:r>
            <a:r>
              <a:rPr lang="en-US" sz="2600" b="1" u="sng" dirty="0">
                <a:latin typeface="+mn-lt"/>
              </a:rPr>
              <a:t> </a:t>
            </a:r>
            <a:r>
              <a:rPr lang="ru-RU" sz="2600" b="1" u="sng" dirty="0" err="1">
                <a:latin typeface="+mn-lt"/>
              </a:rPr>
              <a:t>разполага</a:t>
            </a:r>
            <a:r>
              <a:rPr lang="ru-RU" sz="2600" b="1" u="sng" dirty="0">
                <a:latin typeface="+mn-lt"/>
              </a:rPr>
              <a:t> с </a:t>
            </a:r>
            <a:r>
              <a:rPr lang="ru-RU" sz="2600" b="1" u="sng" dirty="0" err="1">
                <a:latin typeface="+mn-lt"/>
              </a:rPr>
              <a:t>надеждна</a:t>
            </a:r>
            <a:r>
              <a:rPr lang="ru-RU" sz="2600" b="1" u="sng" dirty="0">
                <a:latin typeface="+mn-lt"/>
              </a:rPr>
              <a:t> и </a:t>
            </a:r>
            <a:r>
              <a:rPr lang="ru-RU" sz="2600" b="1" u="sng" dirty="0" err="1">
                <a:latin typeface="+mn-lt"/>
              </a:rPr>
              <a:t>обективна</a:t>
            </a:r>
            <a:r>
              <a:rPr lang="ru-RU" sz="2600" b="1" u="sng" dirty="0">
                <a:latin typeface="+mn-lt"/>
              </a:rPr>
              <a:t> информация</a:t>
            </a:r>
            <a:r>
              <a:rPr lang="ru-RU" sz="2600" dirty="0">
                <a:latin typeface="+mn-lt"/>
              </a:rPr>
              <a:t> </a:t>
            </a:r>
            <a:r>
              <a:rPr lang="bg-BG" sz="2600" dirty="0" smtClean="0">
                <a:latin typeface="+mn-lt"/>
              </a:rPr>
              <a:t>свързана с </a:t>
            </a:r>
            <a:r>
              <a:rPr lang="ru-RU" sz="2600" dirty="0" smtClean="0">
                <a:latin typeface="+mn-lt"/>
              </a:rPr>
              <a:t> </a:t>
            </a:r>
            <a:r>
              <a:rPr lang="ru-RU" sz="2600" dirty="0" err="1" smtClean="0">
                <a:latin typeface="+mn-lt"/>
              </a:rPr>
              <a:t>финансовото</a:t>
            </a:r>
            <a:r>
              <a:rPr lang="ru-RU" sz="2600" dirty="0" smtClean="0">
                <a:latin typeface="+mn-lt"/>
              </a:rPr>
              <a:t> </a:t>
            </a:r>
            <a:r>
              <a:rPr lang="ru-RU" sz="2600" dirty="0" err="1" smtClean="0">
                <a:latin typeface="+mn-lt"/>
              </a:rPr>
              <a:t>отчитане</a:t>
            </a:r>
            <a:r>
              <a:rPr lang="en-US" sz="2600" dirty="0" smtClean="0">
                <a:latin typeface="+mn-lt"/>
              </a:rPr>
              <a:t>;</a:t>
            </a:r>
          </a:p>
          <a:p>
            <a:pPr marL="274320" indent="-274320" algn="just"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600" dirty="0" err="1" smtClean="0">
                <a:latin typeface="+mn-lt"/>
              </a:rPr>
              <a:t>Впоследствие</a:t>
            </a:r>
            <a:r>
              <a:rPr lang="ru-RU" sz="2600" dirty="0">
                <a:latin typeface="+mn-lt"/>
              </a:rPr>
              <a:t>, </a:t>
            </a:r>
            <a:r>
              <a:rPr lang="ru-RU" sz="2600" dirty="0" smtClean="0">
                <a:latin typeface="+mn-lt"/>
              </a:rPr>
              <a:t>се</a:t>
            </a:r>
            <a:r>
              <a:rPr lang="en-US" sz="2600" dirty="0" smtClean="0">
                <a:latin typeface="+mn-lt"/>
              </a:rPr>
              <a:t> </a:t>
            </a:r>
            <a:r>
              <a:rPr lang="ru-RU" sz="2600" b="1" u="sng" dirty="0" err="1">
                <a:latin typeface="+mn-lt"/>
              </a:rPr>
              <a:t>утвърждава</a:t>
            </a:r>
            <a:r>
              <a:rPr lang="ru-RU" sz="2600" b="1" u="sng" dirty="0">
                <a:latin typeface="+mn-lt"/>
              </a:rPr>
              <a:t> </a:t>
            </a:r>
            <a:r>
              <a:rPr lang="ru-RU" sz="2600" b="1" u="sng" dirty="0" err="1">
                <a:latin typeface="+mn-lt"/>
              </a:rPr>
              <a:t>като</a:t>
            </a:r>
            <a:r>
              <a:rPr lang="ru-RU" sz="2600" b="1" u="sng" dirty="0">
                <a:latin typeface="+mn-lt"/>
              </a:rPr>
              <a:t> инструмент за оценка</a:t>
            </a:r>
            <a:r>
              <a:rPr lang="ru-RU" sz="2600" dirty="0">
                <a:latin typeface="+mn-lt"/>
              </a:rPr>
              <a:t> и </a:t>
            </a:r>
            <a:r>
              <a:rPr lang="ru-RU" sz="2600" dirty="0" err="1">
                <a:latin typeface="+mn-lt"/>
              </a:rPr>
              <a:t>подобряване</a:t>
            </a:r>
            <a:r>
              <a:rPr lang="ru-RU" sz="2600" dirty="0">
                <a:latin typeface="+mn-lt"/>
              </a:rPr>
              <a:t> </a:t>
            </a:r>
            <a:r>
              <a:rPr lang="bg-BG" sz="2600" dirty="0" smtClean="0">
                <a:latin typeface="+mn-lt"/>
              </a:rPr>
              <a:t>на </a:t>
            </a:r>
            <a:r>
              <a:rPr lang="ru-RU" sz="2600" dirty="0" err="1" smtClean="0">
                <a:latin typeface="+mn-lt"/>
              </a:rPr>
              <a:t>цялостното</a:t>
            </a:r>
            <a:r>
              <a:rPr lang="ru-RU" sz="2600" dirty="0" smtClean="0">
                <a:latin typeface="+mn-lt"/>
              </a:rPr>
              <a:t> </a:t>
            </a:r>
            <a:r>
              <a:rPr lang="ru-RU" sz="2600" dirty="0">
                <a:latin typeface="+mn-lt"/>
              </a:rPr>
              <a:t>управление на </a:t>
            </a:r>
            <a:r>
              <a:rPr lang="ru-RU" sz="2600" dirty="0" err="1" smtClean="0">
                <a:latin typeface="+mn-lt"/>
              </a:rPr>
              <a:t>организацията</a:t>
            </a:r>
            <a:r>
              <a:rPr lang="ru-RU" sz="2600" dirty="0" smtClean="0">
                <a:latin typeface="+mn-lt"/>
              </a:rPr>
              <a:t>;</a:t>
            </a:r>
          </a:p>
          <a:p>
            <a:pPr marL="274320" indent="-274320" algn="just"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600" dirty="0" smtClean="0">
                <a:latin typeface="+mn-lt"/>
              </a:rPr>
              <a:t>Той е </a:t>
            </a:r>
            <a:r>
              <a:rPr lang="ru-RU" sz="2600" dirty="0">
                <a:latin typeface="+mn-lt"/>
              </a:rPr>
              <a:t>един от </a:t>
            </a:r>
            <a:r>
              <a:rPr lang="ru-RU" sz="2600" dirty="0" err="1">
                <a:latin typeface="+mn-lt"/>
              </a:rPr>
              <a:t>четирите</a:t>
            </a:r>
            <a:r>
              <a:rPr lang="ru-RU" sz="2600" dirty="0">
                <a:latin typeface="+mn-lt"/>
              </a:rPr>
              <a:t> </a:t>
            </a:r>
            <a:r>
              <a:rPr lang="ru-RU" sz="2600" dirty="0" err="1">
                <a:latin typeface="+mn-lt"/>
              </a:rPr>
              <a:t>елемента</a:t>
            </a:r>
            <a:r>
              <a:rPr lang="ru-RU" sz="2600" dirty="0">
                <a:latin typeface="+mn-lt"/>
              </a:rPr>
              <a:t> на </a:t>
            </a:r>
            <a:r>
              <a:rPr lang="ru-RU" sz="2600" dirty="0" err="1">
                <a:latin typeface="+mn-lt"/>
              </a:rPr>
              <a:t>модела</a:t>
            </a:r>
            <a:r>
              <a:rPr lang="ru-RU" sz="2600" dirty="0">
                <a:latin typeface="+mn-lt"/>
              </a:rPr>
              <a:t> на </a:t>
            </a:r>
            <a:r>
              <a:rPr lang="ru-RU" sz="2600" dirty="0" err="1">
                <a:latin typeface="+mn-lt"/>
              </a:rPr>
              <a:t>доброто</a:t>
            </a:r>
            <a:r>
              <a:rPr lang="ru-RU" sz="2600" dirty="0">
                <a:latin typeface="+mn-lt"/>
              </a:rPr>
              <a:t> управление. </a:t>
            </a:r>
            <a:endParaRPr lang="bg-BG" sz="2600" dirty="0">
              <a:latin typeface="+mn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5103" y="172277"/>
            <a:ext cx="8613914" cy="990600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</a:pPr>
            <a:r>
              <a:rPr lang="ru-RU" sz="2800" b="1" dirty="0" err="1" smtClean="0">
                <a:solidFill>
                  <a:srgbClr val="464653"/>
                </a:solidFill>
                <a:latin typeface="Cambria"/>
              </a:rPr>
              <a:t>Приносът</a:t>
            </a:r>
            <a:r>
              <a:rPr lang="ru-RU" sz="2800" b="1" dirty="0" smtClean="0">
                <a:solidFill>
                  <a:srgbClr val="464653"/>
                </a:solidFill>
                <a:latin typeface="Cambria"/>
              </a:rPr>
              <a:t> 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на </a:t>
            </a:r>
            <a:r>
              <a:rPr lang="ru-RU" sz="2800" b="1" dirty="0" err="1">
                <a:solidFill>
                  <a:srgbClr val="464653"/>
                </a:solidFill>
                <a:latin typeface="Cambria"/>
              </a:rPr>
              <a:t>професионалните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 организации за </a:t>
            </a:r>
            <a:r>
              <a:rPr lang="ru-RU" sz="2800" b="1" dirty="0" err="1">
                <a:solidFill>
                  <a:srgbClr val="464653"/>
                </a:solidFill>
                <a:latin typeface="Cambria"/>
              </a:rPr>
              <a:t>публичността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 и </a:t>
            </a:r>
            <a:r>
              <a:rPr lang="ru-RU" sz="2800" b="1" dirty="0" err="1">
                <a:solidFill>
                  <a:srgbClr val="464653"/>
                </a:solidFill>
                <a:latin typeface="Cambria"/>
              </a:rPr>
              <a:t>прозрачността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 </a:t>
            </a:r>
            <a:r>
              <a:rPr lang="ru-RU" sz="2800" b="1" dirty="0" smtClean="0">
                <a:solidFill>
                  <a:srgbClr val="464653"/>
                </a:solidFill>
                <a:latin typeface="Cambria"/>
              </a:rPr>
              <a:t>на </a:t>
            </a:r>
            <a:r>
              <a:rPr lang="ru-RU" sz="2800" b="1" dirty="0" err="1" smtClean="0">
                <a:solidFill>
                  <a:srgbClr val="464653"/>
                </a:solidFill>
                <a:latin typeface="Cambria"/>
              </a:rPr>
              <a:t>управлението</a:t>
            </a:r>
            <a:endParaRPr kumimoji="0" lang="bg-BG" sz="2800" b="0" i="0" u="none" strike="noStrike" kern="1200" cap="none" spc="0" normalizeH="0" baseline="0" noProof="0" dirty="0">
              <a:ln>
                <a:noFill/>
              </a:ln>
              <a:solidFill>
                <a:srgbClr val="464653"/>
              </a:solidFill>
              <a:effectLst/>
              <a:uLnTx/>
              <a:uFillTx/>
              <a:latin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92.168.11.6\srv\LOGO\3 inch - 300dpi - Dark blue - LOGO_KRIVI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7" y="6085915"/>
            <a:ext cx="774964" cy="6692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Правоъгълник 2"/>
          <p:cNvSpPr/>
          <p:nvPr/>
        </p:nvSpPr>
        <p:spPr>
          <a:xfrm>
            <a:off x="318766" y="1034901"/>
            <a:ext cx="85211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just"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600" dirty="0" err="1">
                <a:latin typeface="+mn-lt"/>
              </a:rPr>
              <a:t>Доброто</a:t>
            </a:r>
            <a:r>
              <a:rPr lang="ru-RU" sz="2600" dirty="0">
                <a:latin typeface="+mn-lt"/>
              </a:rPr>
              <a:t> финансово управление </a:t>
            </a:r>
            <a:r>
              <a:rPr lang="ru-RU" sz="2600" dirty="0" err="1">
                <a:latin typeface="+mn-lt"/>
              </a:rPr>
              <a:t>изисква</a:t>
            </a:r>
            <a:r>
              <a:rPr lang="ru-RU" sz="2600" dirty="0">
                <a:latin typeface="+mn-lt"/>
              </a:rPr>
              <a:t> </a:t>
            </a:r>
            <a:r>
              <a:rPr lang="ru-RU" sz="2600" b="1" u="sng" dirty="0" err="1">
                <a:latin typeface="+mn-lt"/>
              </a:rPr>
              <a:t>публичните</a:t>
            </a:r>
            <a:r>
              <a:rPr lang="ru-RU" sz="2600" b="1" u="sng" dirty="0">
                <a:latin typeface="+mn-lt"/>
              </a:rPr>
              <a:t> средства да се </a:t>
            </a:r>
            <a:r>
              <a:rPr lang="ru-RU" sz="2600" b="1" u="sng" dirty="0" err="1">
                <a:latin typeface="+mn-lt"/>
              </a:rPr>
              <a:t>разходват</a:t>
            </a:r>
            <a:r>
              <a:rPr lang="ru-RU" sz="2600" b="1" u="sng" dirty="0">
                <a:latin typeface="+mn-lt"/>
              </a:rPr>
              <a:t> и </a:t>
            </a:r>
            <a:r>
              <a:rPr lang="ru-RU" sz="2600" b="1" u="sng" dirty="0" err="1">
                <a:latin typeface="+mn-lt"/>
              </a:rPr>
              <a:t>управляват</a:t>
            </a:r>
            <a:r>
              <a:rPr lang="ru-RU" sz="2600" b="1" u="sng" dirty="0">
                <a:latin typeface="+mn-lt"/>
              </a:rPr>
              <a:t> </a:t>
            </a:r>
            <a:r>
              <a:rPr lang="ru-RU" sz="2600" b="1" u="sng" dirty="0" err="1">
                <a:latin typeface="+mn-lt"/>
              </a:rPr>
              <a:t>икономично</a:t>
            </a:r>
            <a:r>
              <a:rPr lang="ru-RU" sz="2600" b="1" u="sng" dirty="0">
                <a:latin typeface="+mn-lt"/>
              </a:rPr>
              <a:t>,</a:t>
            </a:r>
            <a:r>
              <a:rPr lang="en-US" sz="2600" b="1" u="sng" dirty="0">
                <a:latin typeface="+mn-lt"/>
              </a:rPr>
              <a:t> </a:t>
            </a:r>
            <a:r>
              <a:rPr lang="ru-RU" sz="2600" b="1" u="sng" dirty="0" err="1">
                <a:latin typeface="+mn-lt"/>
              </a:rPr>
              <a:t>ефективно</a:t>
            </a:r>
            <a:r>
              <a:rPr lang="ru-RU" sz="2600" b="1" u="sng" dirty="0">
                <a:latin typeface="+mn-lt"/>
              </a:rPr>
              <a:t> и </a:t>
            </a:r>
            <a:r>
              <a:rPr lang="ru-RU" sz="2600" b="1" u="sng" dirty="0" err="1" smtClean="0">
                <a:latin typeface="+mn-lt"/>
              </a:rPr>
              <a:t>ефикасно</a:t>
            </a:r>
            <a:r>
              <a:rPr lang="ru-RU" sz="2600" dirty="0" smtClean="0">
                <a:latin typeface="+mn-lt"/>
              </a:rPr>
              <a:t>;</a:t>
            </a:r>
          </a:p>
          <a:p>
            <a:pPr marL="274320" indent="-274320" algn="just"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600" dirty="0" err="1">
                <a:latin typeface="+mn-lt"/>
              </a:rPr>
              <a:t>Доброто</a:t>
            </a:r>
            <a:r>
              <a:rPr lang="ru-RU" sz="2600" dirty="0">
                <a:latin typeface="+mn-lt"/>
              </a:rPr>
              <a:t> управление и </a:t>
            </a:r>
            <a:r>
              <a:rPr lang="ru-RU" sz="2600" b="1" u="sng" dirty="0" err="1">
                <a:latin typeface="+mn-lt"/>
              </a:rPr>
              <a:t>прозрачността</a:t>
            </a:r>
            <a:r>
              <a:rPr lang="ru-RU" sz="2600" b="1" u="sng" dirty="0">
                <a:latin typeface="+mn-lt"/>
              </a:rPr>
              <a:t> </a:t>
            </a:r>
            <a:r>
              <a:rPr lang="ru-RU" sz="2600" b="1" u="sng" dirty="0" err="1">
                <a:latin typeface="+mn-lt"/>
              </a:rPr>
              <a:t>са</a:t>
            </a:r>
            <a:r>
              <a:rPr lang="ru-RU" sz="2600" b="1" u="sng" dirty="0">
                <a:latin typeface="+mn-lt"/>
              </a:rPr>
              <a:t> </a:t>
            </a:r>
            <a:r>
              <a:rPr lang="ru-RU" sz="2600" b="1" u="sng" dirty="0" smtClean="0">
                <a:latin typeface="+mn-lt"/>
              </a:rPr>
              <a:t>от </a:t>
            </a:r>
            <a:r>
              <a:rPr lang="ru-RU" sz="2600" b="1" u="sng" dirty="0" err="1" smtClean="0">
                <a:latin typeface="+mn-lt"/>
              </a:rPr>
              <a:t>съществено</a:t>
            </a:r>
            <a:r>
              <a:rPr lang="ru-RU" sz="2600" b="1" u="sng" dirty="0" smtClean="0">
                <a:latin typeface="+mn-lt"/>
              </a:rPr>
              <a:t> </a:t>
            </a:r>
            <a:r>
              <a:rPr lang="ru-RU" sz="2600" b="1" u="sng" dirty="0">
                <a:latin typeface="+mn-lt"/>
              </a:rPr>
              <a:t>значение за </a:t>
            </a:r>
            <a:r>
              <a:rPr lang="ru-RU" sz="2600" b="1" u="sng" dirty="0" err="1">
                <a:latin typeface="+mn-lt"/>
              </a:rPr>
              <a:t>ефективното</a:t>
            </a:r>
            <a:r>
              <a:rPr lang="ru-RU" sz="2600" b="1" u="sng" dirty="0">
                <a:latin typeface="+mn-lt"/>
              </a:rPr>
              <a:t> и </a:t>
            </a:r>
            <a:r>
              <a:rPr lang="ru-RU" sz="2600" b="1" u="sng" dirty="0" err="1" smtClean="0">
                <a:latin typeface="+mn-lt"/>
              </a:rPr>
              <a:t>ефикасно</a:t>
            </a:r>
            <a:r>
              <a:rPr lang="ru-RU" sz="2600" b="1" u="sng" dirty="0" smtClean="0">
                <a:latin typeface="+mn-lt"/>
              </a:rPr>
              <a:t> </a:t>
            </a:r>
            <a:r>
              <a:rPr lang="ru-RU" sz="2600" b="1" u="sng" dirty="0" err="1" smtClean="0">
                <a:latin typeface="+mn-lt"/>
              </a:rPr>
              <a:t>предоставяне</a:t>
            </a:r>
            <a:r>
              <a:rPr lang="ru-RU" sz="2600" b="1" u="sng" dirty="0" smtClean="0">
                <a:latin typeface="+mn-lt"/>
              </a:rPr>
              <a:t> </a:t>
            </a:r>
            <a:r>
              <a:rPr lang="ru-RU" sz="2600" b="1" u="sng" dirty="0">
                <a:latin typeface="+mn-lt"/>
              </a:rPr>
              <a:t>на </a:t>
            </a:r>
            <a:r>
              <a:rPr lang="ru-RU" sz="2600" b="1" u="sng" dirty="0" err="1">
                <a:latin typeface="+mn-lt"/>
              </a:rPr>
              <a:t>публични</a:t>
            </a:r>
            <a:r>
              <a:rPr lang="ru-RU" sz="2600" b="1" u="sng" dirty="0">
                <a:latin typeface="+mn-lt"/>
              </a:rPr>
              <a:t> услуги</a:t>
            </a:r>
            <a:r>
              <a:rPr lang="ru-RU" sz="2600" dirty="0">
                <a:latin typeface="+mn-lt"/>
              </a:rPr>
              <a:t> и </a:t>
            </a:r>
            <a:r>
              <a:rPr lang="ru-RU" sz="2600" dirty="0" err="1">
                <a:latin typeface="+mn-lt"/>
              </a:rPr>
              <a:t>контрола</a:t>
            </a:r>
            <a:r>
              <a:rPr lang="ru-RU" sz="2600" dirty="0">
                <a:latin typeface="+mn-lt"/>
              </a:rPr>
              <a:t> </a:t>
            </a:r>
            <a:r>
              <a:rPr lang="ru-RU" sz="2600" dirty="0" err="1" smtClean="0">
                <a:latin typeface="+mn-lt"/>
              </a:rPr>
              <a:t>върху</a:t>
            </a:r>
            <a:r>
              <a:rPr lang="ru-RU" sz="2600" dirty="0" smtClean="0">
                <a:latin typeface="+mn-lt"/>
              </a:rPr>
              <a:t> </a:t>
            </a:r>
            <a:r>
              <a:rPr lang="ru-RU" sz="2600" dirty="0" err="1" smtClean="0">
                <a:latin typeface="+mn-lt"/>
              </a:rPr>
              <a:t>разходването</a:t>
            </a:r>
            <a:r>
              <a:rPr lang="ru-RU" sz="2600" dirty="0" smtClean="0">
                <a:latin typeface="+mn-lt"/>
              </a:rPr>
              <a:t> </a:t>
            </a:r>
            <a:r>
              <a:rPr lang="ru-RU" sz="2600" dirty="0">
                <a:latin typeface="+mn-lt"/>
              </a:rPr>
              <a:t>на </a:t>
            </a:r>
            <a:r>
              <a:rPr lang="ru-RU" sz="2600" dirty="0" err="1">
                <a:latin typeface="+mn-lt"/>
              </a:rPr>
              <a:t>публичните</a:t>
            </a:r>
            <a:r>
              <a:rPr lang="ru-RU" sz="2600" dirty="0">
                <a:latin typeface="+mn-lt"/>
              </a:rPr>
              <a:t> </a:t>
            </a:r>
            <a:r>
              <a:rPr lang="ru-RU" sz="2600" dirty="0" smtClean="0">
                <a:latin typeface="+mn-lt"/>
              </a:rPr>
              <a:t>средства;</a:t>
            </a:r>
          </a:p>
          <a:p>
            <a:pPr marL="274320" indent="-274320" algn="just"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600" dirty="0" err="1" smtClean="0">
                <a:latin typeface="+mn-lt"/>
              </a:rPr>
              <a:t>Системите</a:t>
            </a:r>
            <a:r>
              <a:rPr lang="ru-RU" sz="2600" dirty="0" smtClean="0">
                <a:latin typeface="+mn-lt"/>
              </a:rPr>
              <a:t> за </a:t>
            </a:r>
            <a:r>
              <a:rPr lang="ru-RU" sz="2600" dirty="0" err="1" smtClean="0">
                <a:latin typeface="+mn-lt"/>
              </a:rPr>
              <a:t>вътрешен</a:t>
            </a:r>
            <a:r>
              <a:rPr lang="ru-RU" sz="2600" dirty="0" smtClean="0">
                <a:latin typeface="+mn-lt"/>
              </a:rPr>
              <a:t> </a:t>
            </a:r>
            <a:r>
              <a:rPr lang="ru-RU" sz="2600" dirty="0" err="1" smtClean="0">
                <a:latin typeface="+mn-lt"/>
              </a:rPr>
              <a:t>контрол</a:t>
            </a:r>
            <a:r>
              <a:rPr lang="ru-RU" sz="2600" dirty="0" smtClean="0">
                <a:latin typeface="+mn-lt"/>
              </a:rPr>
              <a:t> </a:t>
            </a:r>
            <a:r>
              <a:rPr lang="ru-RU" sz="2600" dirty="0" err="1" smtClean="0">
                <a:latin typeface="+mn-lt"/>
              </a:rPr>
              <a:t>са</a:t>
            </a:r>
            <a:r>
              <a:rPr lang="ru-RU" sz="2600" dirty="0" smtClean="0">
                <a:latin typeface="+mn-lt"/>
              </a:rPr>
              <a:t> </a:t>
            </a:r>
            <a:r>
              <a:rPr lang="ru-RU" sz="2600" b="1" u="sng" dirty="0" err="1" smtClean="0">
                <a:latin typeface="+mn-lt"/>
              </a:rPr>
              <a:t>гаранция</a:t>
            </a:r>
            <a:r>
              <a:rPr lang="ru-RU" sz="2600" b="1" u="sng" dirty="0" smtClean="0">
                <a:latin typeface="+mn-lt"/>
              </a:rPr>
              <a:t> за </a:t>
            </a:r>
            <a:r>
              <a:rPr lang="ru-RU" sz="2600" b="1" u="sng" dirty="0" err="1" smtClean="0">
                <a:latin typeface="+mn-lt"/>
              </a:rPr>
              <a:t>прилагане</a:t>
            </a:r>
            <a:r>
              <a:rPr lang="ru-RU" sz="2600" b="1" u="sng" dirty="0" smtClean="0">
                <a:latin typeface="+mn-lt"/>
              </a:rPr>
              <a:t> на </a:t>
            </a:r>
            <a:r>
              <a:rPr lang="ru-RU" sz="2600" b="1" u="sng" dirty="0" err="1" smtClean="0">
                <a:latin typeface="+mn-lt"/>
              </a:rPr>
              <a:t>принципите</a:t>
            </a:r>
            <a:r>
              <a:rPr lang="ru-RU" sz="2600" b="1" u="sng" dirty="0" smtClean="0">
                <a:latin typeface="+mn-lt"/>
              </a:rPr>
              <a:t> на добро управление</a:t>
            </a:r>
            <a:r>
              <a:rPr lang="ru-RU" sz="2600" dirty="0" smtClean="0">
                <a:latin typeface="+mn-lt"/>
              </a:rPr>
              <a:t> в </a:t>
            </a:r>
            <a:r>
              <a:rPr lang="ru-RU" sz="2600" dirty="0" err="1" smtClean="0">
                <a:latin typeface="+mn-lt"/>
              </a:rPr>
              <a:t>публичния</a:t>
            </a:r>
            <a:r>
              <a:rPr lang="ru-RU" sz="2600" dirty="0" smtClean="0">
                <a:latin typeface="+mn-lt"/>
              </a:rPr>
              <a:t> сектор.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18766" y="106018"/>
            <a:ext cx="8825234" cy="785190"/>
          </a:xfrm>
          <a:prstGeom prst="rect">
            <a:avLst/>
          </a:prstGeom>
        </p:spPr>
        <p:txBody>
          <a:bodyPr vert="horz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</a:pPr>
            <a:r>
              <a:rPr lang="ru-RU" sz="2800" b="1" noProof="0" dirty="0" err="1" smtClean="0">
                <a:solidFill>
                  <a:srgbClr val="464653"/>
                </a:solidFill>
                <a:latin typeface="Cambria"/>
              </a:rPr>
              <a:t>Доброто</a:t>
            </a:r>
            <a:r>
              <a:rPr lang="ru-RU" sz="2800" b="1" noProof="0" dirty="0" smtClean="0">
                <a:solidFill>
                  <a:srgbClr val="464653"/>
                </a:solidFill>
                <a:latin typeface="Cambria"/>
              </a:rPr>
              <a:t> финансово управление …..</a:t>
            </a:r>
            <a:endParaRPr kumimoji="0" lang="bg-BG" sz="2800" b="0" i="0" u="none" strike="noStrike" kern="1200" cap="none" spc="0" normalizeH="0" baseline="0" noProof="0" dirty="0">
              <a:ln>
                <a:noFill/>
              </a:ln>
              <a:solidFill>
                <a:srgbClr val="464653"/>
              </a:solidFill>
              <a:effectLst/>
              <a:uLnTx/>
              <a:uFillTx/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7527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92.168.11.6\srv\LOGO\3 inch - 300dpi - Dark blue - LOGO_KRIVI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7" y="6085915"/>
            <a:ext cx="774964" cy="6692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Правоъгълник 2"/>
          <p:cNvSpPr/>
          <p:nvPr/>
        </p:nvSpPr>
        <p:spPr>
          <a:xfrm>
            <a:off x="318765" y="1156251"/>
            <a:ext cx="850718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bg-BG" sz="2600" dirty="0" smtClean="0">
                <a:latin typeface="+mn-lt"/>
              </a:rPr>
              <a:t>Отделът за вътрешен одит трябва да е:</a:t>
            </a:r>
          </a:p>
          <a:p>
            <a:pPr marL="265113" indent="-265113" algn="just"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bg-BG" sz="2600" b="1" u="sng" dirty="0" smtClean="0">
                <a:latin typeface="+mn-lt"/>
              </a:rPr>
              <a:t>Функционално независимо в структурата на организацията</a:t>
            </a:r>
            <a:r>
              <a:rPr lang="bg-BG" sz="2600" dirty="0" smtClean="0">
                <a:latin typeface="+mn-lt"/>
              </a:rPr>
              <a:t> и да е на пряко подчинение на най-висшия ръководен орган;</a:t>
            </a:r>
          </a:p>
          <a:p>
            <a:pPr marL="265113" indent="-265113" algn="just"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bg-BG" sz="2600" dirty="0" smtClean="0">
                <a:latin typeface="+mn-lt"/>
              </a:rPr>
              <a:t>Да разполага с </a:t>
            </a:r>
            <a:r>
              <a:rPr lang="bg-BG" sz="2600" b="1" u="sng" dirty="0" smtClean="0">
                <a:latin typeface="+mn-lt"/>
              </a:rPr>
              <a:t>одобрен Статут и Правила</a:t>
            </a:r>
            <a:r>
              <a:rPr lang="bg-BG" sz="2600" dirty="0" smtClean="0">
                <a:latin typeface="+mn-lt"/>
              </a:rPr>
              <a:t>, които уреждат функциите и организацията му;</a:t>
            </a:r>
          </a:p>
          <a:p>
            <a:pPr marL="265113" indent="-265113" algn="just"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bg-BG" sz="2600" b="1" u="sng" dirty="0" smtClean="0">
                <a:latin typeface="+mn-lt"/>
              </a:rPr>
              <a:t>Линиите на функционално и административно докладване да са ясно изразени</a:t>
            </a:r>
            <a:r>
              <a:rPr lang="bg-BG" sz="2600" dirty="0" smtClean="0">
                <a:latin typeface="+mn-lt"/>
              </a:rPr>
              <a:t>;</a:t>
            </a:r>
          </a:p>
          <a:p>
            <a:pPr marL="265113" indent="-265113" algn="just"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bg-BG" sz="2600" b="1" u="sng" dirty="0" err="1" smtClean="0">
                <a:latin typeface="+mn-lt"/>
              </a:rPr>
              <a:t>Одитният</a:t>
            </a:r>
            <a:r>
              <a:rPr lang="bg-BG" sz="2600" b="1" u="sng" dirty="0" smtClean="0">
                <a:latin typeface="+mn-lt"/>
              </a:rPr>
              <a:t> комитет</a:t>
            </a:r>
            <a:r>
              <a:rPr lang="bg-BG" sz="2600" dirty="0" smtClean="0">
                <a:latin typeface="+mn-lt"/>
              </a:rPr>
              <a:t> е основен източник и гарант на неговата независимост.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18766" y="371061"/>
            <a:ext cx="8825234" cy="785190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</a:pPr>
            <a:r>
              <a:rPr lang="ru-RU" sz="2800" b="1" dirty="0" err="1" smtClean="0">
                <a:solidFill>
                  <a:srgbClr val="464653"/>
                </a:solidFill>
                <a:latin typeface="Cambria"/>
              </a:rPr>
              <a:t>Вътрешният</a:t>
            </a:r>
            <a:r>
              <a:rPr lang="ru-RU" sz="2800" b="1" dirty="0" smtClean="0">
                <a:solidFill>
                  <a:srgbClr val="464653"/>
                </a:solidFill>
                <a:latin typeface="Cambria"/>
              </a:rPr>
              <a:t> </a:t>
            </a:r>
            <a:r>
              <a:rPr lang="ru-RU" sz="2800" b="1" dirty="0" err="1">
                <a:solidFill>
                  <a:srgbClr val="464653"/>
                </a:solidFill>
                <a:latin typeface="Cambria"/>
              </a:rPr>
              <a:t>одит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 е </a:t>
            </a:r>
            <a:r>
              <a:rPr lang="ru-RU" sz="2800" b="1" dirty="0" err="1">
                <a:solidFill>
                  <a:srgbClr val="464653"/>
                </a:solidFill>
                <a:latin typeface="Cambria"/>
              </a:rPr>
              <a:t>съществен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  </a:t>
            </a:r>
            <a:r>
              <a:rPr lang="ru-RU" sz="2800" b="1" dirty="0" err="1">
                <a:solidFill>
                  <a:srgbClr val="464653"/>
                </a:solidFill>
                <a:latin typeface="Cambria"/>
              </a:rPr>
              <a:t>елемент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 от </a:t>
            </a:r>
            <a:r>
              <a:rPr lang="ru-RU" sz="2800" b="1" dirty="0" err="1">
                <a:solidFill>
                  <a:srgbClr val="464653"/>
                </a:solidFill>
                <a:latin typeface="Cambria"/>
              </a:rPr>
              <a:t>системите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 за </a:t>
            </a:r>
            <a:r>
              <a:rPr lang="ru-RU" sz="2800" b="1" dirty="0" err="1">
                <a:solidFill>
                  <a:srgbClr val="464653"/>
                </a:solidFill>
                <a:latin typeface="Cambria"/>
              </a:rPr>
              <a:t>вътрешен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 </a:t>
            </a:r>
            <a:r>
              <a:rPr lang="ru-RU" sz="2800" b="1" dirty="0" err="1" smtClean="0">
                <a:solidFill>
                  <a:srgbClr val="464653"/>
                </a:solidFill>
                <a:latin typeface="Cambria"/>
              </a:rPr>
              <a:t>контрол</a:t>
            </a:r>
            <a:endParaRPr lang="ru-RU" sz="2800" b="1" dirty="0">
              <a:solidFill>
                <a:srgbClr val="464653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941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92.168.11.6\srv\LOGO\3 inch - 300dpi - Dark blue - LOGO_KRIVI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7" y="6085915"/>
            <a:ext cx="774964" cy="6692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18766" y="106018"/>
            <a:ext cx="8825234" cy="785190"/>
          </a:xfrm>
          <a:prstGeom prst="rect">
            <a:avLst/>
          </a:prstGeom>
        </p:spPr>
        <p:txBody>
          <a:bodyPr vert="horz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</a:pPr>
            <a:r>
              <a:rPr lang="ru-RU" sz="2800" b="1" dirty="0" err="1" smtClean="0">
                <a:solidFill>
                  <a:srgbClr val="464653"/>
                </a:solidFill>
                <a:latin typeface="Cambria"/>
              </a:rPr>
              <a:t>Приносът</a:t>
            </a:r>
            <a:r>
              <a:rPr lang="ru-RU" sz="2800" b="1" dirty="0" smtClean="0">
                <a:solidFill>
                  <a:srgbClr val="464653"/>
                </a:solidFill>
                <a:latin typeface="Cambria"/>
              </a:rPr>
              <a:t> 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на </a:t>
            </a:r>
            <a:r>
              <a:rPr lang="ru-RU" sz="2800" b="1" dirty="0" err="1">
                <a:solidFill>
                  <a:srgbClr val="464653"/>
                </a:solidFill>
                <a:latin typeface="Cambria"/>
              </a:rPr>
              <a:t>вътрешния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 </a:t>
            </a:r>
            <a:r>
              <a:rPr lang="ru-RU" sz="2800" b="1" dirty="0" err="1">
                <a:solidFill>
                  <a:srgbClr val="464653"/>
                </a:solidFill>
                <a:latin typeface="Cambria"/>
              </a:rPr>
              <a:t>одит</a:t>
            </a:r>
            <a:r>
              <a:rPr lang="ru-RU" sz="2800" b="1" dirty="0">
                <a:solidFill>
                  <a:srgbClr val="464653"/>
                </a:solidFill>
                <a:latin typeface="Cambria"/>
              </a:rPr>
              <a:t> </a:t>
            </a:r>
            <a:r>
              <a:rPr lang="ru-RU" sz="2800" b="1" dirty="0" smtClean="0">
                <a:solidFill>
                  <a:srgbClr val="464653"/>
                </a:solidFill>
                <a:latin typeface="Cambria"/>
              </a:rPr>
              <a:t>за …</a:t>
            </a:r>
            <a:endParaRPr kumimoji="0" lang="bg-BG" sz="2800" b="0" i="0" u="none" strike="noStrike" kern="1200" cap="none" spc="0" normalizeH="0" baseline="0" noProof="0" dirty="0">
              <a:ln>
                <a:noFill/>
              </a:ln>
              <a:solidFill>
                <a:srgbClr val="464653"/>
              </a:solidFill>
              <a:effectLst/>
              <a:uLnTx/>
              <a:uFillTx/>
              <a:latin typeface="Cambria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37931" y="1132453"/>
            <a:ext cx="8461512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Wingdings 3"/>
              <a:buChar char=""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Правоъгълник 1"/>
          <p:cNvSpPr/>
          <p:nvPr/>
        </p:nvSpPr>
        <p:spPr>
          <a:xfrm>
            <a:off x="318766" y="1014732"/>
            <a:ext cx="846151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Гарантираната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функционална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независимост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ru-RU" sz="2600" spc="-150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съчетана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професионалната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компетентност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 </a:t>
            </a:r>
            <a:r>
              <a:rPr lang="ru-RU" sz="2600" spc="-150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обективност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вътрешните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одитори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ще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превърнат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вътрешният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одит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наистина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инструмент 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 добро 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управление в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публичния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сектор – 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инструмент предназначен 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да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добавя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стойност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и да </a:t>
            </a:r>
            <a:r>
              <a:rPr lang="ru-RU" sz="2600" spc="-150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допринася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за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подобряване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на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публичните</a:t>
            </a:r>
            <a:r>
              <a:rPr lang="ru-RU" sz="2600" spc="-15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услуги и защита 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 </a:t>
            </a:r>
            <a:r>
              <a:rPr lang="ru-RU" sz="2600" spc="-150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обществените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600" spc="-15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интереси</a:t>
            </a:r>
            <a:r>
              <a:rPr lang="ru-RU" sz="2600" spc="-15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</a:p>
          <a:p>
            <a:pPr algn="just"/>
            <a:endParaRPr lang="ru-RU" sz="2600" i="1" spc="-15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916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92.168.11.6\srv\LOGO\3 inch - 300dpi - Dark blue - LOGO_KRIVI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7" y="6085915"/>
            <a:ext cx="774964" cy="6692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18766" y="278297"/>
            <a:ext cx="8825234" cy="515648"/>
          </a:xfrm>
          <a:prstGeom prst="rect">
            <a:avLst/>
          </a:prstGeom>
        </p:spPr>
        <p:txBody>
          <a:bodyPr vert="horz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</a:pPr>
            <a:endParaRPr lang="ru-RU" sz="2800" b="1" dirty="0">
              <a:solidFill>
                <a:srgbClr val="464653"/>
              </a:solidFill>
              <a:latin typeface="Cambria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37931" y="1132453"/>
            <a:ext cx="8461512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Wingdings 3"/>
              <a:buChar char=""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Правоъгълник 1"/>
          <p:cNvSpPr/>
          <p:nvPr/>
        </p:nvSpPr>
        <p:spPr>
          <a:xfrm>
            <a:off x="291974" y="1306431"/>
            <a:ext cx="8461512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Институтът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на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вътрешните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одитори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в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България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като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професионална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организация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допринася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за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утвърждаване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на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вътрешния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одит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като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инструмент,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който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подобрява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публичността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и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прозрачността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на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управлението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като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: </a:t>
            </a:r>
          </a:p>
          <a:p>
            <a:pPr marL="274320" indent="-274320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Представя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и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популяризира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водещите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практики в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областта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на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вътрешния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одит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; </a:t>
            </a:r>
            <a:endParaRPr lang="ru-RU" sz="2600" dirty="0">
              <a:solidFill>
                <a:sysClr val="windowText" lastClr="000000"/>
              </a:solidFill>
              <a:latin typeface="Calibri"/>
            </a:endParaRPr>
          </a:p>
          <a:p>
            <a:pPr marL="274320" indent="-274320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Съдейства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за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хармонизиране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на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националното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законодателство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с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международните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изисквания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и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стандарти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274320" indent="-274320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Налага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споделянето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на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етични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норми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и ценности от </a:t>
            </a:r>
            <a:r>
              <a:rPr lang="ru-RU" sz="2600" dirty="0" err="1">
                <a:solidFill>
                  <a:sysClr val="windowText" lastClr="000000"/>
                </a:solidFill>
                <a:latin typeface="Calibri"/>
              </a:rPr>
              <a:t>вътрешните</a:t>
            </a:r>
            <a:r>
              <a:rPr lang="ru-RU" sz="2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2600" dirty="0" err="1" smtClean="0">
                <a:solidFill>
                  <a:sysClr val="windowText" lastClr="000000"/>
                </a:solidFill>
                <a:latin typeface="Calibri"/>
              </a:rPr>
              <a:t>одитори</a:t>
            </a:r>
            <a:r>
              <a:rPr lang="ru-RU" sz="2600" dirty="0" smtClean="0">
                <a:solidFill>
                  <a:sysClr val="windowText" lastClr="000000"/>
                </a:solidFill>
                <a:latin typeface="Calibri"/>
              </a:rPr>
              <a:t>.</a:t>
            </a:r>
            <a:endParaRPr lang="bg-BG" sz="26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" name="Правоъгълник 2"/>
          <p:cNvSpPr/>
          <p:nvPr/>
        </p:nvSpPr>
        <p:spPr>
          <a:xfrm>
            <a:off x="258417" y="229760"/>
            <a:ext cx="86205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b="1" dirty="0" err="1">
                <a:solidFill>
                  <a:srgbClr val="464653"/>
                </a:solidFill>
                <a:latin typeface="Cambria"/>
                <a:ea typeface="+mj-ea"/>
                <a:cs typeface="+mj-cs"/>
              </a:rPr>
              <a:t>Мястото</a:t>
            </a:r>
            <a:r>
              <a:rPr lang="ru-RU" sz="2700" b="1" dirty="0">
                <a:solidFill>
                  <a:srgbClr val="464653"/>
                </a:solidFill>
                <a:latin typeface="Cambria"/>
                <a:ea typeface="+mj-ea"/>
                <a:cs typeface="+mj-cs"/>
              </a:rPr>
              <a:t> на ИВОБ </a:t>
            </a:r>
            <a:r>
              <a:rPr lang="ru-RU" sz="2700" b="1" dirty="0" smtClean="0">
                <a:solidFill>
                  <a:srgbClr val="464653"/>
                </a:solidFill>
                <a:latin typeface="Cambria"/>
                <a:ea typeface="+mj-ea"/>
                <a:cs typeface="+mj-cs"/>
              </a:rPr>
              <a:t>при </a:t>
            </a:r>
            <a:r>
              <a:rPr lang="ru-RU" sz="2700" b="1" dirty="0" err="1">
                <a:solidFill>
                  <a:srgbClr val="464653"/>
                </a:solidFill>
                <a:latin typeface="Cambria"/>
                <a:ea typeface="+mj-ea"/>
                <a:cs typeface="+mj-cs"/>
              </a:rPr>
              <a:t>подобряване</a:t>
            </a:r>
            <a:r>
              <a:rPr lang="ru-RU" sz="2700" b="1" dirty="0">
                <a:solidFill>
                  <a:srgbClr val="464653"/>
                </a:solidFill>
                <a:latin typeface="Cambria"/>
                <a:ea typeface="+mj-ea"/>
                <a:cs typeface="+mj-cs"/>
              </a:rPr>
              <a:t> на </a:t>
            </a:r>
            <a:r>
              <a:rPr lang="ru-RU" sz="2700" b="1" dirty="0" err="1" smtClean="0">
                <a:solidFill>
                  <a:srgbClr val="464653"/>
                </a:solidFill>
                <a:latin typeface="Cambria"/>
                <a:ea typeface="+mj-ea"/>
                <a:cs typeface="+mj-cs"/>
              </a:rPr>
              <a:t>публичността</a:t>
            </a:r>
            <a:r>
              <a:rPr lang="ru-RU" sz="2700" b="1" dirty="0" smtClean="0">
                <a:solidFill>
                  <a:srgbClr val="464653"/>
                </a:solidFill>
                <a:latin typeface="Cambria"/>
                <a:ea typeface="+mj-ea"/>
                <a:cs typeface="+mj-cs"/>
              </a:rPr>
              <a:t> </a:t>
            </a:r>
            <a:r>
              <a:rPr lang="ru-RU" sz="2700" b="1" dirty="0">
                <a:solidFill>
                  <a:srgbClr val="464653"/>
                </a:solidFill>
                <a:latin typeface="Cambria"/>
                <a:ea typeface="+mj-ea"/>
                <a:cs typeface="+mj-cs"/>
              </a:rPr>
              <a:t>и </a:t>
            </a:r>
            <a:r>
              <a:rPr lang="ru-RU" sz="2700" b="1" dirty="0" err="1">
                <a:solidFill>
                  <a:srgbClr val="464653"/>
                </a:solidFill>
                <a:latin typeface="Cambria"/>
                <a:ea typeface="+mj-ea"/>
                <a:cs typeface="+mj-cs"/>
              </a:rPr>
              <a:t>прозрачността</a:t>
            </a:r>
            <a:r>
              <a:rPr lang="ru-RU" sz="2700" b="1" dirty="0">
                <a:solidFill>
                  <a:srgbClr val="464653"/>
                </a:solidFill>
                <a:latin typeface="Cambria"/>
                <a:ea typeface="+mj-ea"/>
                <a:cs typeface="+mj-cs"/>
              </a:rPr>
              <a:t> на </a:t>
            </a:r>
            <a:r>
              <a:rPr lang="ru-RU" sz="2700" b="1" dirty="0" err="1">
                <a:solidFill>
                  <a:srgbClr val="464653"/>
                </a:solidFill>
                <a:latin typeface="Cambria"/>
                <a:ea typeface="+mj-ea"/>
                <a:cs typeface="+mj-cs"/>
              </a:rPr>
              <a:t>управлението</a:t>
            </a:r>
            <a:endParaRPr lang="ru-RU" sz="2700" b="1" dirty="0">
              <a:solidFill>
                <a:srgbClr val="464653"/>
              </a:solidFill>
              <a:latin typeface="Cambr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7384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IA_x0020_GL_x0020_Resources_x0020_by_x0020_Topic xmlns="fc575c13-cf66-409c-b066-97397572af0f" xsi:nil="true"/>
    <IIA_x0020_GL_x0020_Communication_x0020_Tools xmlns="fc575c13-cf66-409c-b066-97397572af0f">Branding</IIA_x0020_GL_x0020_Communication_x0020_Tools>
    <IIA_x0020_GL_x0020_Event_x0020_Type xmlns="fc575c13-cf66-409c-b066-97397572af0f" xsi:nil="true"/>
    <IIA_x0020_GL_x0020_News xmlns="fc575c13-cf66-409c-b066-97397572af0f" xsi:nil="true"/>
    <IIA_x0020_GL_x0020_Membership xmlns="fc575c13-cf66-409c-b066-97397572af0f" xsi:nil="true"/>
    <IIA_x0020_GL_x0020_Administration_x0020_Type xmlns="fc575c13-cf66-409c-b066-97397572af0f" xsi:nil="true"/>
    <IIA_GL_InstituteServices xmlns="fc575c13-cf66-409c-b066-97397572af0f" xsi:nil="true"/>
    <IIALang xmlns="cb79503e-022b-4879-b3b7-91b850aeed1a">English</IIALang>
    <NAContentLocation xmlns="cb79503e-022b-4879-b3b7-91b850aeed1a">Global website</NAContentLocation>
    <NAIndustry xmlns="cb79503e-022b-4879-b3b7-91b850aeed1a" xsi:nil="true"/>
    <NAContentPrivacy xmlns="cb79503e-022b-4879-b3b7-91b850aeed1a">Public - no risk</NAContentPrivacy>
    <NAAuthor xmlns="cb79503e-022b-4879-b3b7-91b850aeed1a" xsi:nil="true"/>
    <NASummary xmlns="cb79503e-022b-4879-b3b7-91b850aeed1a">This is a general IIA PowerPoint template that includes a title slide, as well as a general presentation slide.</NASummary>
    <NAContentSource xmlns="cb79503e-022b-4879-b3b7-91b850aeed1a" xsi:nil="true"/>
    <NAFileID xmlns="cb79503e-022b-4879-b3b7-91b850aeed1a">96578</NAFileID>
    <NAInternalAuditTopic xmlns="cb79503e-022b-4879-b3b7-91b850aeed1a" xsi:nil="true"/>
    <NADepartment xmlns="cb79503e-022b-4879-b3b7-91b850aeed1a">Global Relations</NADepartmen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IA-NADocument-IL" ma:contentTypeID="0x010100A3F1A33742BB40798E5513FD18CF9B2C00BFCFE41E495E400D89E87CAAB8A65A6200C4C05854F5B2D84D8E6DDBB4175563A2" ma:contentTypeVersion="3" ma:contentTypeDescription="Institute Leader Documents" ma:contentTypeScope="" ma:versionID="1fab72c2f79a973960e030e0c4b6a604">
  <xsd:schema xmlns:xsd="http://www.w3.org/2001/XMLSchema" xmlns:xs="http://www.w3.org/2001/XMLSchema" xmlns:p="http://schemas.microsoft.com/office/2006/metadata/properties" xmlns:ns2="cb79503e-022b-4879-b3b7-91b850aeed1a" xmlns:ns3="fc575c13-cf66-409c-b066-97397572af0f" targetNamespace="http://schemas.microsoft.com/office/2006/metadata/properties" ma:root="true" ma:fieldsID="f948634504b2e25dd93cfe6182ab5975" ns2:_="" ns3:_="">
    <xsd:import namespace="cb79503e-022b-4879-b3b7-91b850aeed1a"/>
    <xsd:import namespace="fc575c13-cf66-409c-b066-97397572af0f"/>
    <xsd:element name="properties">
      <xsd:complexType>
        <xsd:sequence>
          <xsd:element name="documentManagement">
            <xsd:complexType>
              <xsd:all>
                <xsd:element ref="ns2:NAFileID" minOccurs="0"/>
                <xsd:element ref="ns2:NAInternalAuditTopic" minOccurs="0"/>
                <xsd:element ref="ns2:NAContentSource" minOccurs="0"/>
                <xsd:element ref="ns2:NAIndustry" minOccurs="0"/>
                <xsd:element ref="ns2:NAAuthor" minOccurs="0"/>
                <xsd:element ref="ns2:NADepartment" minOccurs="0"/>
                <xsd:element ref="ns2:NAContentLocation" minOccurs="0"/>
                <xsd:element ref="ns2:NAContentPrivacy" minOccurs="0"/>
                <xsd:element ref="ns2:IIALang" minOccurs="0"/>
                <xsd:element ref="ns2:NASummary" minOccurs="0"/>
                <xsd:element ref="ns3:IIA_x0020_GL_x0020_Administration_x0020_Type" minOccurs="0"/>
                <xsd:element ref="ns3:IIA_x0020_GL_x0020_Communication_x0020_Tools" minOccurs="0"/>
                <xsd:element ref="ns3:IIA_x0020_GL_x0020_Event_x0020_Type" minOccurs="0"/>
                <xsd:element ref="ns3:IIA_x0020_GL_x0020_Membership" minOccurs="0"/>
                <xsd:element ref="ns3:IIA_x0020_GL_x0020_News" minOccurs="0"/>
                <xsd:element ref="ns3:IIA_x0020_GL_x0020_Resources_x0020_by_x0020_Topic" minOccurs="0"/>
                <xsd:element ref="ns3:IIA_GL_InstituteServic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79503e-022b-4879-b3b7-91b850aeed1a" elementFormDefault="qualified">
    <xsd:import namespace="http://schemas.microsoft.com/office/2006/documentManagement/types"/>
    <xsd:import namespace="http://schemas.microsoft.com/office/infopath/2007/PartnerControls"/>
    <xsd:element name="NAFileID" ma:index="8" nillable="true" ma:displayName="NAFileID" ma:internalName="NAFileID">
      <xsd:simpleType>
        <xsd:restriction base="dms:Text"/>
      </xsd:simpleType>
    </xsd:element>
    <xsd:element name="NAInternalAuditTopic" ma:index="9" nillable="true" ma:displayName="NAInternalAuditTopic" ma:format="Dropdown" ma:internalName="NAInternalAuditTopic">
      <xsd:simpleType>
        <xsd:restriction base="dms:Choice">
          <xsd:enumeration value="Finance and Compliance Auditing"/>
          <xsd:enumeration value="Fraud"/>
          <xsd:enumeration value="Governance"/>
          <xsd:enumeration value="Internal Audit Activity/Function"/>
          <xsd:enumeration value="Internal Control"/>
          <xsd:enumeration value="Operational/Performance Auditing"/>
          <xsd:enumeration value="Risk"/>
          <xsd:enumeration value="Technology"/>
          <xsd:enumeration value="Other"/>
        </xsd:restriction>
      </xsd:simpleType>
    </xsd:element>
    <xsd:element name="NAContentSource" ma:index="10" nillable="true" ma:displayName="NAContentSource" ma:format="Dropdown" ma:internalName="NAContentSource">
      <xsd:simpleType>
        <xsd:restriction base="dms:Choice">
          <xsd:enumeration value="[]"/>
          <xsd:enumeration value="Annual Report"/>
          <xsd:enumeration value="Article"/>
          <xsd:enumeration value="Audit Tool (Checklists, Audit Programs)"/>
          <xsd:enumeration value="Bio"/>
          <xsd:enumeration value="Blog"/>
          <xsd:enumeration value="Chapter Leader Materials"/>
          <xsd:enumeration value="Committee Document"/>
          <xsd:enumeration value="Conference"/>
          <xsd:enumeration value="Course Outline"/>
          <xsd:enumeration value="Curriculum"/>
          <xsd:enumeration value="FAQ"/>
          <xsd:enumeration value="Forms"/>
          <xsd:enumeration value="Glossary"/>
          <xsd:enumeration value="Institute Leader Materials"/>
          <xsd:enumeration value="Instructions"/>
          <xsd:enumeration value="Marketing Material"/>
          <xsd:enumeration value="Matrix"/>
          <xsd:enumeration value="Model"/>
          <xsd:enumeration value="MoU"/>
          <xsd:enumeration value="Matrix"/>
          <xsd:enumeration value="News/PR"/>
          <xsd:enumeration value="Position Paper"/>
          <xsd:enumeration value="Practice Guide"/>
          <xsd:enumeration value="Practice Advisory"/>
          <xsd:enumeration value="Preparation Guide"/>
          <xsd:enumeration value="Presentation"/>
          <xsd:enumeration value="Press release"/>
          <xsd:enumeration value="Price List"/>
          <xsd:enumeration value="Publication"/>
          <xsd:enumeration value="Report/Paper"/>
          <xsd:enumeration value="Self-Study"/>
          <xsd:enumeration value="Seminar"/>
          <xsd:enumeration value="Survey"/>
          <xsd:enumeration value="Webinar"/>
        </xsd:restriction>
      </xsd:simpleType>
    </xsd:element>
    <xsd:element name="NAIndustry" ma:index="11" nillable="true" ma:displayName="NAIndustry" ma:internalName="NAIndustry">
      <xsd:simpleType>
        <xsd:restriction base="dms:Choice">
          <xsd:enumeration value="Construction"/>
          <xsd:enumeration value="Environmental"/>
          <xsd:enumeration value="Financial Services"/>
          <xsd:enumeration value="Gaming"/>
          <xsd:enumeration value="Government"/>
          <xsd:enumeration value="Healthcare"/>
          <xsd:enumeration value="Manufacturing"/>
          <xsd:enumeration value="[]"/>
        </xsd:restriction>
      </xsd:simpleType>
    </xsd:element>
    <xsd:element name="NAAuthor" ma:index="12" nillable="true" ma:displayName="NAAuthor" ma:internalName="NAAuthor">
      <xsd:simpleType>
        <xsd:restriction base="dms:Text"/>
      </xsd:simpleType>
    </xsd:element>
    <xsd:element name="NADepartment" ma:index="13" nillable="true" ma:displayName="NADepartment" ma:internalName="NADepartment">
      <xsd:simpleType>
        <xsd:restriction base="dms:Choice">
          <xsd:enumeration value="Academic Relations"/>
          <xsd:enumeration value="Accounting"/>
          <xsd:enumeration value="Advertising/Sponsorship"/>
          <xsd:enumeration value="Advocacy"/>
          <xsd:enumeration value="AEC"/>
          <xsd:enumeration value="Bookstore"/>
          <xsd:enumeration value="Certification"/>
          <xsd:enumeration value="Chapters"/>
          <xsd:enumeration value="Conferences"/>
          <xsd:enumeration value="Corporate Communications"/>
          <xsd:enumeration value="Customer Relations"/>
          <xsd:enumeration value="E-learning"/>
          <xsd:enumeration value="GAIN"/>
          <xsd:enumeration value="Governance"/>
          <xsd:enumeration value="Human Resources"/>
          <xsd:enumeration value="Information Services"/>
          <xsd:enumeration value="International Conferecnce"/>
          <xsd:enumeration value="Global Relations"/>
          <xsd:enumeration value="Marketing"/>
          <xsd:enumeration value="Membership"/>
          <xsd:enumeration value="On-site Training"/>
          <xsd:enumeration value="Publications"/>
          <xsd:enumeration value="Quality"/>
          <xsd:enumeration value="Research Foundation"/>
          <xsd:enumeration value="Seminars"/>
          <xsd:enumeration value="Standards and Guidance"/>
          <xsd:enumeration value="[]"/>
        </xsd:restriction>
      </xsd:simpleType>
    </xsd:element>
    <xsd:element name="NAContentLocation" ma:index="14" nillable="true" ma:displayName="NAContentLocation" ma:internalName="NAContentLocation">
      <xsd:simpleType>
        <xsd:restriction base="dms:Choice">
          <xsd:enumeration value="Global website"/>
          <xsd:enumeration value="N.A. website"/>
          <xsd:enumeration value="Both"/>
        </xsd:restriction>
      </xsd:simpleType>
    </xsd:element>
    <xsd:element name="NAContentPrivacy" ma:index="15" nillable="true" ma:displayName="NAContentPrivacy" ma:internalName="NAContentPrivacy">
      <xsd:simpleType>
        <xsd:restriction base="dms:Choice">
          <xsd:enumeration value="Confidential - High Risk"/>
          <xsd:enumeration value="Private - Medium Risk"/>
          <xsd:enumeration value="Restricted - Low Risk"/>
          <xsd:enumeration value="Public - no risk"/>
          <xsd:enumeration value="[]"/>
        </xsd:restriction>
      </xsd:simpleType>
    </xsd:element>
    <xsd:element name="IIALang" ma:index="16" nillable="true" ma:displayName="NAIIALang" ma:internalName="IIALang" ma:readOnly="false">
      <xsd:simpleType>
        <xsd:restriction base="dms:Choice">
          <xsd:enumeration value="Arabic"/>
          <xsd:enumeration value="Azeri"/>
          <xsd:enumeration value="Bosnian"/>
          <xsd:enumeration value="Bulgarian"/>
          <xsd:enumeration value="Chinese (Simplified)"/>
          <xsd:enumeration value="Chinese (Unsimplified)"/>
          <xsd:enumeration value="Czech"/>
          <xsd:enumeration value="Dutch"/>
          <xsd:enumeration value="English"/>
          <xsd:enumeration value="Estonian"/>
          <xsd:enumeration value="Finnish"/>
          <xsd:enumeration value="French"/>
          <xsd:enumeration value="Georgian"/>
          <xsd:enumeration value="German"/>
          <xsd:enumeration value="Hebrew"/>
          <xsd:enumeration value="Hungarian"/>
          <xsd:enumeration value="Indonesian"/>
          <xsd:enumeration value="Italian"/>
          <xsd:enumeration value="Japanese"/>
          <xsd:enumeration value="Korean"/>
          <xsd:enumeration value="Latvian"/>
          <xsd:enumeration value="Lithuanian"/>
          <xsd:enumeration value="Macedonian"/>
          <xsd:enumeration value="Montenegrin"/>
          <xsd:enumeration value="Norwegian"/>
          <xsd:enumeration value="Polish"/>
          <xsd:enumeration value="Portuguese"/>
          <xsd:enumeration value="Romanian"/>
          <xsd:enumeration value="Russian"/>
          <xsd:enumeration value="Serbian"/>
          <xsd:enumeration value="Slovenian"/>
          <xsd:enumeration value="Spanish"/>
          <xsd:enumeration value="Swedish"/>
          <xsd:enumeration value="Tajik"/>
          <xsd:enumeration value="Thai"/>
          <xsd:enumeration value="Turkish"/>
          <xsd:enumeration value="Ukrainian"/>
          <xsd:enumeration value="[]"/>
        </xsd:restriction>
      </xsd:simpleType>
    </xsd:element>
    <xsd:element name="NASummary" ma:index="17" nillable="true" ma:displayName="NASummary" ma:internalName="NASummary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575c13-cf66-409c-b066-97397572af0f" elementFormDefault="qualified">
    <xsd:import namespace="http://schemas.microsoft.com/office/2006/documentManagement/types"/>
    <xsd:import namespace="http://schemas.microsoft.com/office/infopath/2007/PartnerControls"/>
    <xsd:element name="IIA_x0020_GL_x0020_Administration_x0020_Type" ma:index="18" nillable="true" ma:displayName="IIA GL Administration Type" ma:format="Dropdown" ma:internalName="IIA_x0020_GL_x0020_Administration_x0020_Type">
      <xsd:simpleType>
        <xsd:restriction base="dms:Choice">
          <xsd:enumeration value="Agreements &amp; Policies"/>
          <xsd:enumeration value="Formation"/>
          <xsd:enumeration value="Institute Manual"/>
          <xsd:enumeration value="Institute Services"/>
          <xsd:enumeration value="Reporting Requirement"/>
          <xsd:enumeration value="Governance Tools"/>
          <xsd:enumeration value="Strategic Planning"/>
          <xsd:enumeration value="Volunteer Management"/>
        </xsd:restriction>
      </xsd:simpleType>
    </xsd:element>
    <xsd:element name="IIA_x0020_GL_x0020_Communication_x0020_Tools" ma:index="19" nillable="true" ma:displayName="IIA GL Communication Tools" ma:format="Dropdown" ma:internalName="IIA_x0020_GL_x0020_Communication_x0020_Tools">
      <xsd:simpleType>
        <xsd:restriction base="dms:Choice">
          <xsd:enumeration value="Branding"/>
          <xsd:enumeration value="Brochures"/>
          <xsd:enumeration value="Presentations"/>
          <xsd:enumeration value="[]"/>
        </xsd:restriction>
      </xsd:simpleType>
    </xsd:element>
    <xsd:element name="IIA_x0020_GL_x0020_Event_x0020_Type" ma:index="20" nillable="true" ma:displayName="IIA GL Event Type" ma:format="Dropdown" ma:internalName="IIA_x0020_GL_x0020_Event_x0020_Type">
      <xsd:simpleType>
        <xsd:restriction base="dms:Choice">
          <xsd:enumeration value="Events Calendar"/>
          <xsd:enumeration value="Post Your Event"/>
          <xsd:enumeration value="Global Council"/>
          <xsd:enumeration value="International Conference"/>
          <xsd:enumeration value="Annual Meetings"/>
          <xsd:enumeration value="Mid-year"/>
          <xsd:enumeration value="[]"/>
        </xsd:restriction>
      </xsd:simpleType>
    </xsd:element>
    <xsd:element name="IIA_x0020_GL_x0020_Membership" ma:index="21" nillable="true" ma:displayName="IIA GL Membership" ma:format="Dropdown" ma:internalName="IIA_x0020_GL_x0020_Membership">
      <xsd:simpleType>
        <xsd:restriction base="dms:Choice">
          <xsd:enumeration value="Membership Development"/>
          <xsd:enumeration value="Membership Adminstration"/>
          <xsd:enumeration value="Membership Recruiting"/>
          <xsd:enumeration value="[]"/>
        </xsd:restriction>
      </xsd:simpleType>
    </xsd:element>
    <xsd:element name="IIA_x0020_GL_x0020_News" ma:index="22" nillable="true" ma:displayName="IIA GL News" ma:format="Dropdown" ma:internalName="IIA_x0020_GL_x0020_News">
      <xsd:simpleType>
        <xsd:restriction base="dms:Choice">
          <xsd:enumeration value="Annual Reports"/>
          <xsd:enumeration value="Communications Archives"/>
          <xsd:enumeration value="Global IIA News"/>
          <xsd:enumeration value="LeadersLink"/>
          <xsd:enumeration value="[]"/>
        </xsd:restriction>
      </xsd:simpleType>
    </xsd:element>
    <xsd:element name="IIA_x0020_GL_x0020_Resources_x0020_by_x0020_Topic" ma:index="23" nillable="true" ma:displayName="IIA GL Resources by Topic" ma:format="Dropdown" ma:internalName="IIA_x0020_GL_x0020_Resources_x0020_by_x0020_Topic">
      <xsd:simpleType>
        <xsd:restriction base="dms:Choice">
          <xsd:enumeration value="Academic Relations"/>
          <xsd:enumeration value="Advocacy"/>
          <xsd:enumeration value="Associated IIA Organizations"/>
          <xsd:enumeration value="Guidance"/>
          <xsd:enumeration value="IIARF"/>
          <xsd:enumeration value="Media Relations &amp; Public Relations"/>
          <xsd:enumeration value="Certifications"/>
          <xsd:enumeration value="[]"/>
        </xsd:restriction>
      </xsd:simpleType>
    </xsd:element>
    <xsd:element name="IIA_GL_InstituteServices" ma:index="24" nillable="true" ma:displayName="IIA_GL_InstituteServices" ma:list="{c55755f1-0350-42c5-b6ad-c8f0b66cd4b7}" ma:internalName="IIA_GL_InstituteServices" ma:showField="Title" ma:web="fc575c13-cf66-409c-b066-97397572af0f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504D30-5418-4322-A3AA-54D75D70DF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0D08E4-B973-4DAE-8A0B-C72B48FB30B2}">
  <ds:schemaRefs>
    <ds:schemaRef ds:uri="http://purl.org/dc/dcmitype/"/>
    <ds:schemaRef ds:uri="cb79503e-022b-4879-b3b7-91b850aeed1a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fc575c13-cf66-409c-b066-97397572af0f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DE67C1A-58F7-4FD0-9223-B1681005BD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79503e-022b-4879-b3b7-91b850aeed1a"/>
    <ds:schemaRef ds:uri="fc575c13-cf66-409c-b066-97397572af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326</Words>
  <Application>Microsoft Office PowerPoint</Application>
  <PresentationFormat>On-screen Show (4:3)</PresentationFormat>
  <Paragraphs>27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ＭＳ Ｐゴシック</vt:lpstr>
      <vt:lpstr>Arial</vt:lpstr>
      <vt:lpstr>Arial Narrow</vt:lpstr>
      <vt:lpstr>Calibri</vt:lpstr>
      <vt:lpstr>Cambria</vt:lpstr>
      <vt:lpstr>Times</vt:lpstr>
      <vt:lpstr>Verdana</vt:lpstr>
      <vt:lpstr>Wingdings 3</vt:lpstr>
      <vt:lpstr>Office тема</vt:lpstr>
      <vt:lpstr>ИНСТИТУТ НА ВЪТРЕШНИТЕ ОДИТОРИ В БЪЛГАРИЯ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IIA General PowerPoint Template</dc:title>
  <dc:creator>Marty Windsor</dc:creator>
  <cp:lastModifiedBy>Jordan Karabinov</cp:lastModifiedBy>
  <cp:revision>39</cp:revision>
  <cp:lastPrinted>2004-04-06T13:59:15Z</cp:lastPrinted>
  <dcterms:created xsi:type="dcterms:W3CDTF">2011-10-03T20:22:26Z</dcterms:created>
  <dcterms:modified xsi:type="dcterms:W3CDTF">2015-11-16T12:05:04Z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AuditTopicsHTField0">
    <vt:lpwstr/>
  </property>
  <property fmtid="{D5CDD505-2E9C-101B-9397-08002B2CF9AE}" pid="3" name="Order">
    <vt:r8>10500</vt:r8>
  </property>
  <property fmtid="{D5CDD505-2E9C-101B-9397-08002B2CF9AE}" pid="4" name="Internal Audit Topics">
    <vt:lpwstr/>
  </property>
  <property fmtid="{D5CDD505-2E9C-101B-9397-08002B2CF9AE}" pid="5" name="Language">
    <vt:lpwstr>English</vt:lpwstr>
  </property>
  <property fmtid="{D5CDD505-2E9C-101B-9397-08002B2CF9AE}" pid="6" name="Content Location">
    <vt:lpwstr>Global website</vt:lpwstr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ContentTypeId">
    <vt:lpwstr>0x010100A3F1A33742BB40798E5513FD18CF9B2C00BFCFE41E495E400D89E87CAAB8A65A6200C4C05854F5B2D84D8E6DDBB4175563A2</vt:lpwstr>
  </property>
  <property fmtid="{D5CDD505-2E9C-101B-9397-08002B2CF9AE}" pid="10" name="Content Privacy">
    <vt:lpwstr>Public - no risk</vt:lpwstr>
  </property>
  <property fmtid="{D5CDD505-2E9C-101B-9397-08002B2CF9AE}" pid="11" name="_SourceUrl">
    <vt:lpwstr/>
  </property>
  <property fmtid="{D5CDD505-2E9C-101B-9397-08002B2CF9AE}" pid="12" name="Content Source">
    <vt:lpwstr>Presentation</vt:lpwstr>
  </property>
  <property fmtid="{D5CDD505-2E9C-101B-9397-08002B2CF9AE}" pid="13" name="TemplateUrl">
    <vt:lpwstr/>
  </property>
</Properties>
</file>